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470" r:id="rId2"/>
    <p:sldId id="495" r:id="rId3"/>
    <p:sldId id="471" r:id="rId4"/>
    <p:sldId id="353" r:id="rId5"/>
    <p:sldId id="472" r:id="rId6"/>
    <p:sldId id="352" r:id="rId7"/>
    <p:sldId id="534" r:id="rId8"/>
    <p:sldId id="535" r:id="rId9"/>
    <p:sldId id="536" r:id="rId10"/>
    <p:sldId id="537" r:id="rId11"/>
    <p:sldId id="538" r:id="rId12"/>
    <p:sldId id="539" r:id="rId13"/>
    <p:sldId id="497" r:id="rId14"/>
    <p:sldId id="498" r:id="rId15"/>
    <p:sldId id="499" r:id="rId16"/>
    <p:sldId id="500" r:id="rId17"/>
    <p:sldId id="501" r:id="rId18"/>
    <p:sldId id="502" r:id="rId19"/>
    <p:sldId id="530" r:id="rId20"/>
    <p:sldId id="531" r:id="rId21"/>
    <p:sldId id="533" r:id="rId22"/>
    <p:sldId id="532" r:id="rId23"/>
    <p:sldId id="504" r:id="rId24"/>
    <p:sldId id="507" r:id="rId25"/>
    <p:sldId id="505" r:id="rId26"/>
    <p:sldId id="508" r:id="rId27"/>
    <p:sldId id="506" r:id="rId28"/>
    <p:sldId id="509" r:id="rId29"/>
    <p:sldId id="476" r:id="rId30"/>
    <p:sldId id="483" r:id="rId31"/>
    <p:sldId id="480" r:id="rId32"/>
    <p:sldId id="477" r:id="rId33"/>
    <p:sldId id="481" r:id="rId34"/>
    <p:sldId id="510" r:id="rId35"/>
    <p:sldId id="526" r:id="rId36"/>
    <p:sldId id="527" r:id="rId37"/>
    <p:sldId id="525" r:id="rId38"/>
    <p:sldId id="524" r:id="rId39"/>
    <p:sldId id="528" r:id="rId40"/>
    <p:sldId id="520" r:id="rId41"/>
    <p:sldId id="512" r:id="rId42"/>
    <p:sldId id="513" r:id="rId43"/>
    <p:sldId id="560" r:id="rId44"/>
    <p:sldId id="514" r:id="rId45"/>
    <p:sldId id="516" r:id="rId46"/>
    <p:sldId id="515" r:id="rId47"/>
    <p:sldId id="517" r:id="rId48"/>
    <p:sldId id="518" r:id="rId49"/>
    <p:sldId id="519" r:id="rId50"/>
    <p:sldId id="482" r:id="rId51"/>
    <p:sldId id="554" r:id="rId52"/>
    <p:sldId id="555" r:id="rId53"/>
    <p:sldId id="556" r:id="rId54"/>
    <p:sldId id="566" r:id="rId55"/>
    <p:sldId id="557" r:id="rId56"/>
    <p:sldId id="558" r:id="rId57"/>
    <p:sldId id="559" r:id="rId58"/>
    <p:sldId id="540" r:id="rId59"/>
    <p:sldId id="541" r:id="rId60"/>
    <p:sldId id="542" r:id="rId61"/>
    <p:sldId id="543" r:id="rId62"/>
    <p:sldId id="544" r:id="rId63"/>
    <p:sldId id="486" r:id="rId64"/>
    <p:sldId id="484" r:id="rId65"/>
    <p:sldId id="545" r:id="rId66"/>
    <p:sldId id="523" r:id="rId67"/>
    <p:sldId id="547" r:id="rId68"/>
    <p:sldId id="548" r:id="rId69"/>
    <p:sldId id="546" r:id="rId70"/>
    <p:sldId id="549" r:id="rId71"/>
    <p:sldId id="550" r:id="rId72"/>
    <p:sldId id="561" r:id="rId73"/>
    <p:sldId id="562" r:id="rId74"/>
    <p:sldId id="563" r:id="rId75"/>
    <p:sldId id="564" r:id="rId76"/>
    <p:sldId id="565" r:id="rId77"/>
    <p:sldId id="551" r:id="rId78"/>
    <p:sldId id="552" r:id="rId79"/>
    <p:sldId id="521" r:id="rId80"/>
    <p:sldId id="488" r:id="rId81"/>
    <p:sldId id="297" r:id="rId82"/>
  </p:sldIdLst>
  <p:sldSz cx="12190413" cy="6859588"/>
  <p:notesSz cx="6858000" cy="9144000"/>
  <p:custDataLst>
    <p:tags r:id="rId8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2F2F"/>
    <a:srgbClr val="FDE6D3"/>
    <a:srgbClr val="F2D6C8"/>
    <a:srgbClr val="004195"/>
    <a:srgbClr val="7ECDF4"/>
    <a:srgbClr val="20324A"/>
    <a:srgbClr val="D1D1D1"/>
    <a:srgbClr val="1F474E"/>
    <a:srgbClr val="A4B652"/>
    <a:srgbClr val="81B7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1530" autoAdjust="0"/>
  </p:normalViewPr>
  <p:slideViewPr>
    <p:cSldViewPr snapToGrid="0" showGuides="1">
      <p:cViewPr varScale="1">
        <p:scale>
          <a:sx n="81" d="100"/>
          <a:sy n="81" d="100"/>
        </p:scale>
        <p:origin x="-1008" y="-90"/>
      </p:cViewPr>
      <p:guideLst>
        <p:guide orient="horz" pos="2161"/>
        <p:guide pos="3840"/>
      </p:guideLst>
    </p:cSldViewPr>
  </p:slideViewPr>
  <p:notesTextViewPr>
    <p:cViewPr>
      <p:scale>
        <a:sx n="1" d="1"/>
        <a:sy n="1" d="1"/>
      </p:scale>
      <p:origin x="0" y="0"/>
    </p:cViewPr>
  </p:notesTextViewPr>
  <p:sorterViewPr>
    <p:cViewPr>
      <p:scale>
        <a:sx n="91" d="100"/>
        <a:sy n="91"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2018/7/4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xmlns=""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xmlns=""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19</a:t>
            </a:fld>
            <a:endParaRPr lang="zh-CN" altLang="en-US"/>
          </a:p>
        </p:txBody>
      </p:sp>
    </p:spTree>
    <p:extLst>
      <p:ext uri="{BB962C8B-B14F-4D97-AF65-F5344CB8AC3E}">
        <p14:creationId xmlns="" xmlns:p14="http://schemas.microsoft.com/office/powerpoint/2010/main" val="75088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extLst>
      <p:ext uri="{BB962C8B-B14F-4D97-AF65-F5344CB8AC3E}">
        <p14:creationId xmlns="" xmlns:p14="http://schemas.microsoft.com/office/powerpoint/2010/main" val="75088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21</a:t>
            </a:fld>
            <a:endParaRPr lang="zh-CN" altLang="en-US"/>
          </a:p>
        </p:txBody>
      </p:sp>
    </p:spTree>
    <p:extLst>
      <p:ext uri="{BB962C8B-B14F-4D97-AF65-F5344CB8AC3E}">
        <p14:creationId xmlns="" xmlns:p14="http://schemas.microsoft.com/office/powerpoint/2010/main" val="7508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22</a:t>
            </a:fld>
            <a:endParaRPr lang="zh-CN" altLang="en-US"/>
          </a:p>
        </p:txBody>
      </p:sp>
    </p:spTree>
    <p:extLst>
      <p:ext uri="{BB962C8B-B14F-4D97-AF65-F5344CB8AC3E}">
        <p14:creationId xmlns="" xmlns:p14="http://schemas.microsoft.com/office/powerpoint/2010/main" val="75088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23</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24</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25</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extLst>
      <p:ext uri="{BB962C8B-B14F-4D97-AF65-F5344CB8AC3E}">
        <p14:creationId xmlns:p14="http://schemas.microsoft.com/office/powerpoint/2010/main" xmlns=""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27</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28</a:t>
            </a:fld>
            <a:endParaRPr lang="zh-CN" altLang="en-US"/>
          </a:p>
        </p:txBody>
      </p:sp>
    </p:spTree>
    <p:extLst>
      <p:ext uri="{BB962C8B-B14F-4D97-AF65-F5344CB8AC3E}">
        <p14:creationId xmlns:p14="http://schemas.microsoft.com/office/powerpoint/2010/main" xmlns="" val="182994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29</a:t>
            </a:fld>
            <a:endParaRPr lang="zh-CN" altLang="en-US"/>
          </a:p>
        </p:txBody>
      </p:sp>
    </p:spTree>
    <p:extLst>
      <p:ext uri="{BB962C8B-B14F-4D97-AF65-F5344CB8AC3E}">
        <p14:creationId xmlns:p14="http://schemas.microsoft.com/office/powerpoint/2010/main" xmlns="" val="3713147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30</a:t>
            </a:fld>
            <a:endParaRPr lang="zh-CN" altLang="en-US"/>
          </a:p>
        </p:txBody>
      </p:sp>
    </p:spTree>
    <p:extLst>
      <p:ext uri="{BB962C8B-B14F-4D97-AF65-F5344CB8AC3E}">
        <p14:creationId xmlns:p14="http://schemas.microsoft.com/office/powerpoint/2010/main" xmlns="" val="1531118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31</a:t>
            </a:fld>
            <a:endParaRPr lang="zh-CN" altLang="en-US"/>
          </a:p>
        </p:txBody>
      </p:sp>
    </p:spTree>
    <p:extLst>
      <p:ext uri="{BB962C8B-B14F-4D97-AF65-F5344CB8AC3E}">
        <p14:creationId xmlns:p14="http://schemas.microsoft.com/office/powerpoint/2010/main" xmlns="" val="503023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32</a:t>
            </a:fld>
            <a:endParaRPr lang="zh-CN" altLang="en-US"/>
          </a:p>
        </p:txBody>
      </p:sp>
    </p:spTree>
    <p:extLst>
      <p:ext uri="{BB962C8B-B14F-4D97-AF65-F5344CB8AC3E}">
        <p14:creationId xmlns:p14="http://schemas.microsoft.com/office/powerpoint/2010/main" xmlns="" val="168345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33</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34</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35</a:t>
            </a:fld>
            <a:endParaRPr lang="zh-CN" altLang="en-US"/>
          </a:p>
        </p:txBody>
      </p:sp>
    </p:spTree>
    <p:extLst>
      <p:ext uri="{BB962C8B-B14F-4D97-AF65-F5344CB8AC3E}">
        <p14:creationId xmlns:p14="http://schemas.microsoft.com/office/powerpoint/2010/main" xmlns="" val="1683454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41</a:t>
            </a:fld>
            <a:endParaRPr lang="zh-CN" altLang="en-US"/>
          </a:p>
        </p:txBody>
      </p:sp>
    </p:spTree>
    <p:extLst>
      <p:ext uri="{BB962C8B-B14F-4D97-AF65-F5344CB8AC3E}">
        <p14:creationId xmlns:p14="http://schemas.microsoft.com/office/powerpoint/2010/main" xmlns="" val="168345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xmlns="" val="1121752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42</a:t>
            </a:fld>
            <a:endParaRPr lang="zh-CN" altLang="en-US"/>
          </a:p>
        </p:txBody>
      </p:sp>
    </p:spTree>
    <p:extLst>
      <p:ext uri="{BB962C8B-B14F-4D97-AF65-F5344CB8AC3E}">
        <p14:creationId xmlns:p14="http://schemas.microsoft.com/office/powerpoint/2010/main" xmlns="" val="168345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44</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45</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46</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47</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48</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49</a:t>
            </a:fld>
            <a:endParaRPr lang="zh-CN" altLang="en-US"/>
          </a:p>
        </p:txBody>
      </p:sp>
    </p:spTree>
    <p:extLst>
      <p:ext uri="{BB962C8B-B14F-4D97-AF65-F5344CB8AC3E}">
        <p14:creationId xmlns:p14="http://schemas.microsoft.com/office/powerpoint/2010/main" xmlns="" val="15603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50</a:t>
            </a:fld>
            <a:endParaRPr lang="zh-CN" altLang="en-US"/>
          </a:p>
        </p:txBody>
      </p:sp>
    </p:spTree>
    <p:extLst>
      <p:ext uri="{BB962C8B-B14F-4D97-AF65-F5344CB8AC3E}">
        <p14:creationId xmlns:p14="http://schemas.microsoft.com/office/powerpoint/2010/main" xmlns="" val="1069578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58</a:t>
            </a:fld>
            <a:endParaRPr lang="zh-CN" altLang="en-US"/>
          </a:p>
        </p:txBody>
      </p:sp>
    </p:spTree>
    <p:extLst>
      <p:ext uri="{BB962C8B-B14F-4D97-AF65-F5344CB8AC3E}">
        <p14:creationId xmlns="" xmlns:p14="http://schemas.microsoft.com/office/powerpoint/2010/main" val="311139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59</a:t>
            </a:fld>
            <a:endParaRPr lang="zh-CN" altLang="en-US"/>
          </a:p>
        </p:txBody>
      </p:sp>
    </p:spTree>
    <p:extLst>
      <p:ext uri="{BB962C8B-B14F-4D97-AF65-F5344CB8AC3E}">
        <p14:creationId xmlns="" xmlns:p14="http://schemas.microsoft.com/office/powerpoint/2010/main" val="3111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extLst>
      <p:ext uri="{BB962C8B-B14F-4D97-AF65-F5344CB8AC3E}">
        <p14:creationId xmlns:p14="http://schemas.microsoft.com/office/powerpoint/2010/main" xmlns="" val="1829943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63</a:t>
            </a:fld>
            <a:endParaRPr lang="zh-CN" altLang="en-US"/>
          </a:p>
        </p:txBody>
      </p:sp>
    </p:spTree>
    <p:extLst>
      <p:ext uri="{BB962C8B-B14F-4D97-AF65-F5344CB8AC3E}">
        <p14:creationId xmlns:p14="http://schemas.microsoft.com/office/powerpoint/2010/main" xmlns="" val="311139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64</a:t>
            </a:fld>
            <a:endParaRPr lang="zh-CN" altLang="en-US"/>
          </a:p>
        </p:txBody>
      </p:sp>
    </p:spTree>
    <p:extLst>
      <p:ext uri="{BB962C8B-B14F-4D97-AF65-F5344CB8AC3E}">
        <p14:creationId xmlns:p14="http://schemas.microsoft.com/office/powerpoint/2010/main" xmlns="" val="1496825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67</a:t>
            </a:fld>
            <a:endParaRPr lang="zh-CN" altLang="en-US"/>
          </a:p>
        </p:txBody>
      </p:sp>
    </p:spTree>
    <p:extLst>
      <p:ext uri="{BB962C8B-B14F-4D97-AF65-F5344CB8AC3E}">
        <p14:creationId xmlns="" xmlns:p14="http://schemas.microsoft.com/office/powerpoint/2010/main" val="1496825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68</a:t>
            </a:fld>
            <a:endParaRPr lang="zh-CN" altLang="en-US"/>
          </a:p>
        </p:txBody>
      </p:sp>
    </p:spTree>
    <p:extLst>
      <p:ext uri="{BB962C8B-B14F-4D97-AF65-F5344CB8AC3E}">
        <p14:creationId xmlns="" xmlns:p14="http://schemas.microsoft.com/office/powerpoint/2010/main" val="2156375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79</a:t>
            </a:fld>
            <a:endParaRPr lang="zh-CN" altLang="en-US"/>
          </a:p>
        </p:txBody>
      </p:sp>
    </p:spTree>
    <p:extLst>
      <p:ext uri="{BB962C8B-B14F-4D97-AF65-F5344CB8AC3E}">
        <p14:creationId xmlns:p14="http://schemas.microsoft.com/office/powerpoint/2010/main" xmlns="" val="378582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80</a:t>
            </a:fld>
            <a:endParaRPr lang="zh-CN" altLang="en-US"/>
          </a:p>
        </p:txBody>
      </p:sp>
    </p:spTree>
    <p:extLst>
      <p:ext uri="{BB962C8B-B14F-4D97-AF65-F5344CB8AC3E}">
        <p14:creationId xmlns:p14="http://schemas.microsoft.com/office/powerpoint/2010/main" xmlns="" val="3879627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81</a:t>
            </a:fld>
            <a:endParaRPr lang="zh-CN" altLang="en-US"/>
          </a:p>
        </p:txBody>
      </p:sp>
    </p:spTree>
    <p:extLst>
      <p:ext uri="{BB962C8B-B14F-4D97-AF65-F5344CB8AC3E}">
        <p14:creationId xmlns:p14="http://schemas.microsoft.com/office/powerpoint/2010/main" xmlns="" val="38192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xmlns="" val="189187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extLst>
      <p:ext uri="{BB962C8B-B14F-4D97-AF65-F5344CB8AC3E}">
        <p14:creationId xmlns:p14="http://schemas.microsoft.com/office/powerpoint/2010/main" xmlns="" val="189187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extLst>
      <p:ext uri="{BB962C8B-B14F-4D97-AF65-F5344CB8AC3E}">
        <p14:creationId xmlns:p14="http://schemas.microsoft.com/office/powerpoint/2010/main" xmlns="" val="7508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532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8756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56826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828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2018/7/4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2018/7/4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photo.blog.sina.com.cn/showpic.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photo.blog.sina.com.cn/showpic.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30.jpe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31.jpe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jpeg"/><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630" y="-25778"/>
            <a:ext cx="6802041" cy="1900726"/>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49" name="TextBox 5"/>
          <p:cNvSpPr txBox="1"/>
          <p:nvPr/>
        </p:nvSpPr>
        <p:spPr>
          <a:xfrm>
            <a:off x="0" y="2121181"/>
            <a:ext cx="8434795" cy="1508105"/>
          </a:xfrm>
          <a:prstGeom prst="rect">
            <a:avLst/>
          </a:prstGeom>
          <a:noFill/>
        </p:spPr>
        <p:txBody>
          <a:bodyPr wrap="square" rtlCol="0">
            <a:spAutoFit/>
          </a:bodyPr>
          <a:lstStyle/>
          <a:p>
            <a:pPr algn="ctr"/>
            <a:r>
              <a:rPr lang="zh-CN" altLang="en-US" sz="4800" b="1" dirty="0" smtClean="0">
                <a:solidFill>
                  <a:srgbClr val="A92F2F"/>
                </a:solidFill>
                <a:latin typeface="方正小标宋简体" pitchFamily="65" charset="-122"/>
                <a:ea typeface="方正小标宋简体" pitchFamily="65" charset="-122"/>
              </a:rPr>
              <a:t>加强纪律建设</a:t>
            </a:r>
            <a:r>
              <a:rPr lang="en-US" sz="4800" b="1" dirty="0" smtClean="0">
                <a:solidFill>
                  <a:srgbClr val="A92F2F"/>
                </a:solidFill>
                <a:latin typeface="方正小标宋简体" pitchFamily="65" charset="-122"/>
                <a:ea typeface="方正小标宋简体" pitchFamily="65" charset="-122"/>
              </a:rPr>
              <a:t>  </a:t>
            </a:r>
            <a:endParaRPr lang="zh-CN" altLang="en-US" sz="4800" dirty="0" smtClean="0">
              <a:solidFill>
                <a:srgbClr val="A92F2F"/>
              </a:solidFill>
              <a:latin typeface="方正小标宋简体" pitchFamily="65" charset="-122"/>
              <a:ea typeface="方正小标宋简体" pitchFamily="65" charset="-122"/>
            </a:endParaRPr>
          </a:p>
          <a:p>
            <a:pPr algn="ctr"/>
            <a:r>
              <a:rPr lang="zh-CN" altLang="en-US" sz="4400" b="1" dirty="0" smtClean="0">
                <a:solidFill>
                  <a:srgbClr val="A92F2F"/>
                </a:solidFill>
                <a:latin typeface="方正小标宋简体" pitchFamily="65" charset="-122"/>
                <a:ea typeface="方正小标宋简体" pitchFamily="65" charset="-122"/>
              </a:rPr>
              <a:t>争做净化党内政治生态的护林员</a:t>
            </a:r>
            <a:endParaRPr lang="zh-CN" altLang="en-US" sz="4400" dirty="0">
              <a:solidFill>
                <a:srgbClr val="A92F2F"/>
              </a:solidFill>
              <a:latin typeface="方正小标宋简体" pitchFamily="65" charset="-122"/>
              <a:ea typeface="方正小标宋简体" pitchFamily="65" charset="-122"/>
            </a:endParaRPr>
          </a:p>
        </p:txBody>
      </p:sp>
      <p:pic>
        <p:nvPicPr>
          <p:cNvPr id="51" name="Picture 6" descr="C:\Users\PC\Desktop\zqq\20158_0011_7.pn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sharpenSoften amount="75000"/>
                    </a14:imgEffect>
                    <a14:imgEffect>
                      <a14:brightnessContrast bright="20000" contrast="-9000"/>
                    </a14:imgEffect>
                  </a14:imgLayer>
                </a14:imgProps>
              </a:ext>
              <a:ext uri="{28A0092B-C50C-407E-A947-70E740481C1C}">
                <a14:useLocalDpi xmlns:a14="http://schemas.microsoft.com/office/drawing/2010/main" xmlns=""/>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5429118" y="363576"/>
            <a:ext cx="1343157" cy="1375264"/>
          </a:xfrm>
          <a:prstGeom prst="rect">
            <a:avLst/>
          </a:prstGeom>
        </p:spPr>
      </p:pic>
      <p:sp>
        <p:nvSpPr>
          <p:cNvPr id="61" name="Rectangle 4"/>
          <p:cNvSpPr txBox="1">
            <a:spLocks noChangeArrowheads="1"/>
          </p:cNvSpPr>
          <p:nvPr/>
        </p:nvSpPr>
        <p:spPr bwMode="auto">
          <a:xfrm>
            <a:off x="2803874" y="4025967"/>
            <a:ext cx="2845218" cy="348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pPr>
            <a:r>
              <a:rPr lang="zh-CN" altLang="en-US" sz="3600" dirty="0" smtClean="0">
                <a:solidFill>
                  <a:schemeClr val="tx1"/>
                </a:solidFill>
                <a:latin typeface="方正大标宋简体" pitchFamily="2" charset="-122"/>
                <a:ea typeface="方正大标宋简体" pitchFamily="2" charset="-122"/>
              </a:rPr>
              <a:t>霍  成</a:t>
            </a:r>
            <a:endParaRPr lang="zh-CN" altLang="en-US" sz="3600" dirty="0">
              <a:solidFill>
                <a:schemeClr val="tx1"/>
              </a:solidFill>
              <a:latin typeface="方正大标宋简体" pitchFamily="2" charset="-122"/>
              <a:ea typeface="方正大标宋简体" pitchFamily="2" charset="-122"/>
            </a:endParaRPr>
          </a:p>
        </p:txBody>
      </p:sp>
      <p:pic>
        <p:nvPicPr>
          <p:cNvPr id="37" name="图片 36"/>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spTree>
    <p:extLst>
      <p:ext uri="{BB962C8B-B14F-4D97-AF65-F5344CB8AC3E}">
        <p14:creationId xmlns:p14="http://schemas.microsoft.com/office/powerpoint/2010/main" xmlns="" val="14624249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sp>
        <p:nvSpPr>
          <p:cNvPr id="154625" name="Rectangle 1"/>
          <p:cNvSpPr>
            <a:spLocks noChangeArrowheads="1"/>
          </p:cNvSpPr>
          <p:nvPr/>
        </p:nvSpPr>
        <p:spPr bwMode="auto">
          <a:xfrm>
            <a:off x="0" y="1474908"/>
            <a:ext cx="801858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画像</a:t>
            </a:r>
            <a:r>
              <a:rPr kumimoji="0" lang="en-US" alt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4</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：高举党章谈信仰 暗供佛龛拜鬼神</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我们党以实现共产主义为最高理想和最终目标，以辩证唯物主义作为世界观和方法论。共产党员选择了共产主义，就决定了要与封建迷信水火不容。现实中，一些党员领导干部讲起理想信念振振有词，谈起与时俱进头头是道，说起崇尚科学滔滔不绝，实际上却心中空虚，满脑子封建迷信，私下里热衷于烧香拜佛、求神问卦、追求“风水”。四川省委原副书记</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李春城</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，曾将家里老人坟墓迁往成都都江堰，聘请风水先生做道场。天津市津南区委原书记</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吕福春</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购买佛像在家中供奉，其办公室、住处、公务用车等处布满消灾辟邪、增长权势的“符”与“器”。</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4627" name="Picture 3" descr="http://y2.ifengimg.com/ifengimcp/pic/20150423/2211af62fb2aae44fb51_size48_w550_h390.jpg"/>
          <p:cNvPicPr>
            <a:picLocks noChangeAspect="1" noChangeArrowheads="1"/>
          </p:cNvPicPr>
          <p:nvPr/>
        </p:nvPicPr>
        <p:blipFill>
          <a:blip r:embed="rId3" cstate="print"/>
          <a:srcRect/>
          <a:stretch>
            <a:fillRect/>
          </a:stretch>
        </p:blipFill>
        <p:spPr bwMode="auto">
          <a:xfrm>
            <a:off x="8194431" y="1336430"/>
            <a:ext cx="3305907" cy="38920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sp>
        <p:nvSpPr>
          <p:cNvPr id="155649" name="Rectangle 1"/>
          <p:cNvSpPr>
            <a:spLocks noChangeArrowheads="1"/>
          </p:cNvSpPr>
          <p:nvPr/>
        </p:nvSpPr>
        <p:spPr bwMode="auto">
          <a:xfrm>
            <a:off x="209319" y="2154488"/>
            <a:ext cx="7879603"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画像</a:t>
            </a:r>
            <a:r>
              <a:rPr kumimoji="0" lang="en-US" altLang="zh-CN" sz="2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5</a:t>
            </a:r>
            <a:r>
              <a:rPr kumimoji="0" lang="zh-CN" altLang="en-US" sz="2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：表态多调门高 行动少落实差</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现实中，有一类党员领导干部光说不练、表里不一，喜欢用轰轰烈烈的形式代替扎扎实实的落实，爱好用光鲜亮丽的外表掩盖存在的问题。甘肃省委原书记</a:t>
            </a:r>
            <a:r>
              <a:rPr kumimoji="0" lang="zh-CN" altLang="en-US" sz="2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王三运</a:t>
            </a:r>
            <a: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在督查祁连山生态保护工作时，每到一地都反复强调环保问题的极端重要性，提起要求来“口号响当当”，但就是没有下文，表面看“四个意识”没问题，可事实证明却是只见表态不见落实的“两面人”。</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5651" name="Picture 3" descr="http://img.cyol.com/img/news/attachement/jpeg/site2/20170912/IMG6036dd7786f245521014725.jpeg"/>
          <p:cNvPicPr>
            <a:picLocks noChangeAspect="1" noChangeArrowheads="1"/>
          </p:cNvPicPr>
          <p:nvPr/>
        </p:nvPicPr>
        <p:blipFill>
          <a:blip r:embed="rId3" cstate="print"/>
          <a:srcRect/>
          <a:stretch>
            <a:fillRect/>
          </a:stretch>
        </p:blipFill>
        <p:spPr bwMode="auto">
          <a:xfrm>
            <a:off x="8428892" y="1723292"/>
            <a:ext cx="3141785" cy="38808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sp>
        <p:nvSpPr>
          <p:cNvPr id="156673" name="Rectangle 1"/>
          <p:cNvSpPr>
            <a:spLocks noChangeArrowheads="1"/>
          </p:cNvSpPr>
          <p:nvPr/>
        </p:nvSpPr>
        <p:spPr bwMode="auto">
          <a:xfrm>
            <a:off x="-1" y="1725995"/>
            <a:ext cx="844061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画像</a:t>
            </a:r>
            <a:r>
              <a:rPr kumimoji="0" lang="en-US" alt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6</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：总把别人摆进去 从不对镜照自己</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党员领导干部把自己摆进去，既是一种工作方法，也是一种无声的动员、无形的力量，更是一种严格自律、自我修养的精神境界。然而，现实中却有领导干部对别人、对下属严格要求，只是为了表现自己抓得严、抓得紧，树立自己的正面形象，却天然地把自己超乎其上，从不对镜照自己，从不向自己开刀。以山东省济南市委原书记</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王敏</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为例，王敏喜欢看红色影片，常常看得激动难抑、泪流满面。可当问到他既然这样，会不会联系自己的所作所为去反思时，他回答：</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“不会，从来不会。</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王敏</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从不把自己摆进去，而是“苦口婆心”地教育干部，甚至在落马当天还给全市领导干部作廉政警示教育报告，可谓极具讽刺性。</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6675" name="Picture 3" descr="http://i0.hexunimg.cn/2012-10-21/147032824.jpg"/>
          <p:cNvPicPr>
            <a:picLocks noChangeAspect="1" noChangeArrowheads="1"/>
          </p:cNvPicPr>
          <p:nvPr/>
        </p:nvPicPr>
        <p:blipFill>
          <a:blip r:embed="rId3" cstate="print"/>
          <a:srcRect/>
          <a:stretch>
            <a:fillRect/>
          </a:stretch>
        </p:blipFill>
        <p:spPr bwMode="auto">
          <a:xfrm>
            <a:off x="8616461" y="1875693"/>
            <a:ext cx="3176954" cy="32135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5416868" cy="461665"/>
              </a:xfrm>
              <a:prstGeom prst="rect">
                <a:avLst/>
              </a:prstGeom>
              <a:noFill/>
            </p:spPr>
            <p:txBody>
              <a:bodyPr wrap="none" rtlCol="0">
                <a:spAutoFit/>
              </a:bodyPr>
              <a:lstStyle/>
              <a:p>
                <a:r>
                  <a:rPr lang="zh-CN" altLang="en-US" sz="2400" b="1" dirty="0" smtClean="0"/>
                  <a:t>（一）习总书记论政治纪律和政治规矩</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397313" y="1184586"/>
            <a:ext cx="5536761" cy="5632311"/>
          </a:xfrm>
          <a:prstGeom prst="rect">
            <a:avLst/>
          </a:prstGeom>
        </p:spPr>
        <p:txBody>
          <a:bodyPr wrap="square">
            <a:spAutoFit/>
          </a:bodyPr>
          <a:lstStyle/>
          <a:p>
            <a:r>
              <a:rPr lang="en-US" altLang="zh-CN" b="1" dirty="0" smtClean="0"/>
              <a:t>C</a:t>
            </a:r>
            <a:r>
              <a:rPr lang="zh-CN" altLang="en-US" b="1" dirty="0" smtClean="0"/>
              <a:t>、</a:t>
            </a:r>
            <a:r>
              <a:rPr lang="en-US" b="1" dirty="0" smtClean="0"/>
              <a:t>2015</a:t>
            </a:r>
            <a:r>
              <a:rPr lang="zh-CN" altLang="en-US" b="1" dirty="0" smtClean="0"/>
              <a:t>年</a:t>
            </a:r>
            <a:r>
              <a:rPr lang="en-US" b="1" dirty="0" smtClean="0"/>
              <a:t>1</a:t>
            </a:r>
            <a:r>
              <a:rPr lang="zh-CN" altLang="en-US" b="1" dirty="0" smtClean="0"/>
              <a:t>月中央纪委五次全会明确“五个必须”：</a:t>
            </a:r>
            <a:endParaRPr lang="zh-CN" altLang="en-US" dirty="0" smtClean="0"/>
          </a:p>
          <a:p>
            <a:r>
              <a:rPr lang="zh-CN" altLang="en-US" b="1" dirty="0" smtClean="0"/>
              <a:t>（</a:t>
            </a:r>
            <a:r>
              <a:rPr lang="en-US" b="1" dirty="0" smtClean="0"/>
              <a:t>1</a:t>
            </a:r>
            <a:r>
              <a:rPr lang="zh-CN" altLang="en-US" b="1" dirty="0" smtClean="0"/>
              <a:t>）</a:t>
            </a:r>
            <a:r>
              <a:rPr lang="zh-CN" altLang="en-US" dirty="0" smtClean="0">
                <a:solidFill>
                  <a:srgbClr val="FF0000"/>
                </a:solidFill>
              </a:rPr>
              <a:t>必须维护党中央权威</a:t>
            </a:r>
            <a:r>
              <a:rPr lang="zh-CN" altLang="en-US" dirty="0" smtClean="0"/>
              <a:t>，决不允许背离党中央要求另搞一套，必须在思想上政治上行动上同党中央保持高度一致，听从党中央指挥，不得阳奉阴违、自行其是，不得对党中央的大政方针说三道四，不得公开发表同中央精神相违背的言论。</a:t>
            </a:r>
          </a:p>
          <a:p>
            <a:r>
              <a:rPr lang="zh-CN" altLang="en-US" b="1" dirty="0" smtClean="0"/>
              <a:t>（</a:t>
            </a:r>
            <a:r>
              <a:rPr lang="en-US" b="1" dirty="0" smtClean="0"/>
              <a:t>2</a:t>
            </a:r>
            <a:r>
              <a:rPr lang="zh-CN" altLang="en-US" b="1" dirty="0" smtClean="0"/>
              <a:t>）</a:t>
            </a:r>
            <a:r>
              <a:rPr lang="zh-CN" altLang="en-US" dirty="0" smtClean="0">
                <a:solidFill>
                  <a:srgbClr val="FF0000"/>
                </a:solidFill>
              </a:rPr>
              <a:t>必须维护党的团结，</a:t>
            </a:r>
            <a:r>
              <a:rPr lang="zh-CN" altLang="en-US" dirty="0" smtClean="0"/>
              <a:t>决不允许在党内培植私人势力，要坚持五湖四海，团结一切忠实于党的同志，团结大多数，不得以人划线，不得搞任何形式的派别活动。</a:t>
            </a:r>
          </a:p>
          <a:p>
            <a:r>
              <a:rPr lang="zh-CN" altLang="en-US" b="1" dirty="0" smtClean="0"/>
              <a:t>（</a:t>
            </a:r>
            <a:r>
              <a:rPr lang="en-US" b="1" dirty="0" smtClean="0"/>
              <a:t>3</a:t>
            </a:r>
            <a:r>
              <a:rPr lang="zh-CN" altLang="en-US" b="1" dirty="0" smtClean="0"/>
              <a:t>）</a:t>
            </a:r>
            <a:r>
              <a:rPr lang="zh-CN" altLang="en-US" dirty="0" smtClean="0">
                <a:solidFill>
                  <a:srgbClr val="FF0000"/>
                </a:solidFill>
              </a:rPr>
              <a:t>必须遵循组织程序</a:t>
            </a:r>
            <a:r>
              <a:rPr lang="zh-CN" altLang="en-US" dirty="0" smtClean="0"/>
              <a:t>，决不允许擅作主张、我行我素，重大问题该请示的请示，该汇报的汇报，不允许超越权限办事，不能先斩后奏。</a:t>
            </a:r>
          </a:p>
          <a:p>
            <a:r>
              <a:rPr lang="zh-CN" altLang="en-US" b="1" dirty="0" smtClean="0"/>
              <a:t>（</a:t>
            </a:r>
            <a:r>
              <a:rPr lang="en-US" b="1" dirty="0" smtClean="0"/>
              <a:t>4</a:t>
            </a:r>
            <a:r>
              <a:rPr lang="zh-CN" altLang="en-US" b="1" dirty="0" smtClean="0"/>
              <a:t>）</a:t>
            </a:r>
            <a:r>
              <a:rPr lang="zh-CN" altLang="en-US" dirty="0" smtClean="0">
                <a:solidFill>
                  <a:srgbClr val="FF0000"/>
                </a:solidFill>
              </a:rPr>
              <a:t>必须服从组织决定</a:t>
            </a:r>
            <a:r>
              <a:rPr lang="zh-CN" altLang="en-US" dirty="0" smtClean="0"/>
              <a:t>，决不允许搞非组织活动，不得跟组织讨价还价，不得违背组织决定，遇到问题要找组织、依靠组织，不得欺骗组织、对抗组织。</a:t>
            </a:r>
          </a:p>
          <a:p>
            <a:r>
              <a:rPr lang="zh-CN" altLang="en-US" b="1" dirty="0" smtClean="0"/>
              <a:t>（</a:t>
            </a:r>
            <a:r>
              <a:rPr lang="en-US" b="1" dirty="0" smtClean="0"/>
              <a:t>5</a:t>
            </a:r>
            <a:r>
              <a:rPr lang="zh-CN" altLang="en-US" b="1" dirty="0" smtClean="0"/>
              <a:t>）</a:t>
            </a:r>
            <a:r>
              <a:rPr lang="zh-CN" altLang="en-US" dirty="0" smtClean="0">
                <a:solidFill>
                  <a:srgbClr val="FF0000"/>
                </a:solidFill>
              </a:rPr>
              <a:t>必须管好亲属和身边工作人员</a:t>
            </a:r>
            <a:r>
              <a:rPr lang="zh-CN" altLang="en-US" dirty="0" smtClean="0"/>
              <a:t>，决不允许他们擅权干政、谋取私利，不得纵容他们影响政策制定和人事安排、干预日常工作运行，不得默许他们利用特殊身份谋取非法利益。</a:t>
            </a:r>
            <a:endParaRPr lang="zh-CN" altLang="en-US" dirty="0"/>
          </a:p>
        </p:txBody>
      </p:sp>
      <p:pic>
        <p:nvPicPr>
          <p:cNvPr id="72706" name="Picture 2" descr="https://gss0.bdstatic.com/-4o3dSag_xI4khGkpoWK1HF6hhy/baike/c0%3Dbaike80%2C5%2C5%2C80%2C26/sign=e233e366b3014a9095334eefc81e5277/a044ad345982b2b72c8665103badcbef77099bcd.jpg"/>
          <p:cNvPicPr>
            <a:picLocks noChangeAspect="1" noChangeArrowheads="1"/>
          </p:cNvPicPr>
          <p:nvPr/>
        </p:nvPicPr>
        <p:blipFill>
          <a:blip r:embed="rId4" cstate="print"/>
          <a:srcRect/>
          <a:stretch>
            <a:fillRect/>
          </a:stretch>
        </p:blipFill>
        <p:spPr bwMode="auto">
          <a:xfrm>
            <a:off x="6127750" y="1417637"/>
            <a:ext cx="5848350" cy="4438651"/>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140877" cy="461665"/>
              </a:xfrm>
              <a:prstGeom prst="rect">
                <a:avLst/>
              </a:prstGeom>
              <a:noFill/>
            </p:spPr>
            <p:txBody>
              <a:bodyPr wrap="none" rtlCol="0">
                <a:spAutoFit/>
              </a:bodyPr>
              <a:lstStyle/>
              <a:p>
                <a:r>
                  <a:rPr lang="zh-CN" altLang="en-US" sz="2400" b="1" dirty="0" smtClean="0"/>
                  <a:t>这些“土坯房书记”真是老戏骨</a:t>
                </a:r>
                <a:endParaRPr lang="zh-CN" altLang="en-US" sz="2400" dirty="0"/>
              </a:p>
            </p:txBody>
          </p:sp>
        </p:grpSp>
      </p:grpSp>
      <p:sp>
        <p:nvSpPr>
          <p:cNvPr id="10" name="TextBox 28"/>
          <p:cNvSpPr txBox="1"/>
          <p:nvPr/>
        </p:nvSpPr>
        <p:spPr>
          <a:xfrm>
            <a:off x="449932" y="1575747"/>
            <a:ext cx="1107996" cy="369332"/>
          </a:xfrm>
          <a:prstGeom prst="rect">
            <a:avLst/>
          </a:prstGeom>
          <a:noFill/>
        </p:spPr>
        <p:txBody>
          <a:bodyPr wrap="none" rtlCol="0">
            <a:spAutoFit/>
          </a:bodyPr>
          <a:lstStyle/>
          <a:p>
            <a:r>
              <a:rPr lang="en-US" altLang="zh-CN" b="1" dirty="0" smtClean="0">
                <a:solidFill>
                  <a:srgbClr val="A92F2F"/>
                </a:solidFill>
                <a:latin typeface="+mj-ea"/>
                <a:ea typeface="+mj-ea"/>
              </a:rPr>
              <a:t>■</a:t>
            </a:r>
            <a:r>
              <a:rPr lang="zh-CN" altLang="en-US" b="1" dirty="0" smtClean="0">
                <a:solidFill>
                  <a:srgbClr val="C00000"/>
                </a:solidFill>
              </a:rPr>
              <a:t>王战方</a:t>
            </a:r>
            <a:endParaRPr lang="zh-CN" altLang="en-US" b="1" dirty="0">
              <a:solidFill>
                <a:srgbClr val="C00000"/>
              </a:solidFill>
              <a:latin typeface="+mj-ea"/>
              <a:ea typeface="+mj-ea"/>
            </a:endParaRPr>
          </a:p>
        </p:txBody>
      </p:sp>
      <p:sp>
        <p:nvSpPr>
          <p:cNvPr id="12" name="TextBox 29"/>
          <p:cNvSpPr txBox="1"/>
          <p:nvPr/>
        </p:nvSpPr>
        <p:spPr>
          <a:xfrm>
            <a:off x="373732" y="2180108"/>
            <a:ext cx="5760640" cy="3477875"/>
          </a:xfrm>
          <a:prstGeom prst="rect">
            <a:avLst/>
          </a:prstGeom>
          <a:noFill/>
        </p:spPr>
        <p:txBody>
          <a:bodyPr wrap="square" rtlCol="0">
            <a:spAutoFit/>
          </a:bodyPr>
          <a:lstStyle/>
          <a:p>
            <a:r>
              <a:rPr lang="zh-CN" altLang="en-US" sz="2000" dirty="0" smtClean="0"/>
              <a:t>        </a:t>
            </a:r>
            <a:r>
              <a:rPr lang="zh-CN" altLang="en-US" sz="2000" dirty="0" smtClean="0">
                <a:solidFill>
                  <a:srgbClr val="FF0000"/>
                </a:solidFill>
              </a:rPr>
              <a:t>卢氏县</a:t>
            </a:r>
            <a:r>
              <a:rPr lang="zh-CN" altLang="en-US" sz="2000" dirty="0" smtClean="0"/>
              <a:t>地处豫陕边陲深山区，是河南省面积最大的县，也是国家扶贫开发重点县，有人口</a:t>
            </a:r>
            <a:r>
              <a:rPr lang="en-US" sz="2000" dirty="0" smtClean="0"/>
              <a:t>37</a:t>
            </a:r>
            <a:r>
              <a:rPr lang="zh-CN" altLang="en-US" sz="2000" dirty="0" smtClean="0"/>
              <a:t>万。</a:t>
            </a:r>
            <a:r>
              <a:rPr lang="en-US" sz="2000" dirty="0" smtClean="0"/>
              <a:t>2013</a:t>
            </a:r>
            <a:r>
              <a:rPr lang="zh-CN" altLang="en-US" sz="2000" dirty="0" smtClean="0"/>
              <a:t>年，原卢氏县委书记王战方，曾因坚持在河南省“垫底”的</a:t>
            </a:r>
            <a:r>
              <a:rPr lang="zh-CN" altLang="en-US" sz="2000" dirty="0" smtClean="0">
                <a:solidFill>
                  <a:srgbClr val="FF0000"/>
                </a:solidFill>
              </a:rPr>
              <a:t>土坯房中办公</a:t>
            </a:r>
            <a:r>
              <a:rPr lang="zh-CN" altLang="en-US" sz="2000" dirty="0" smtClean="0"/>
              <a:t>而出名。接受央视</a:t>
            </a:r>
            <a:r>
              <a:rPr lang="en-US" altLang="zh-CN" sz="2000" dirty="0" smtClean="0"/>
              <a:t>《</a:t>
            </a:r>
            <a:r>
              <a:rPr lang="zh-CN" altLang="en-US" sz="2000" dirty="0" smtClean="0"/>
              <a:t>面对面</a:t>
            </a:r>
            <a:r>
              <a:rPr lang="en-US" altLang="zh-CN" sz="2000" dirty="0" smtClean="0"/>
              <a:t>》</a:t>
            </a:r>
            <a:r>
              <a:rPr lang="zh-CN" altLang="en-US" sz="2000" dirty="0" smtClean="0"/>
              <a:t>节目专访时，此人大谈：“</a:t>
            </a:r>
            <a:r>
              <a:rPr lang="zh-CN" altLang="en-US" sz="2000" dirty="0" smtClean="0">
                <a:solidFill>
                  <a:srgbClr val="FF0000"/>
                </a:solidFill>
              </a:rPr>
              <a:t>我舒服了老百姓舒服了吗</a:t>
            </a:r>
            <a:r>
              <a:rPr lang="en-US" sz="2000" dirty="0" smtClean="0">
                <a:solidFill>
                  <a:srgbClr val="FF0000"/>
                </a:solidFill>
              </a:rPr>
              <a:t>?</a:t>
            </a:r>
            <a:r>
              <a:rPr lang="zh-CN" altLang="en-US" sz="2000" dirty="0" smtClean="0">
                <a:solidFill>
                  <a:srgbClr val="FF0000"/>
                </a:solidFill>
              </a:rPr>
              <a:t>比起盖房子有更重要的事。</a:t>
            </a:r>
            <a:r>
              <a:rPr lang="zh-CN" altLang="en-US" sz="2000" dirty="0" smtClean="0"/>
              <a:t>”</a:t>
            </a:r>
            <a:r>
              <a:rPr lang="en-US" sz="2000" dirty="0" smtClean="0"/>
              <a:t>   </a:t>
            </a:r>
            <a:endParaRPr lang="zh-CN" altLang="en-US" sz="2000" dirty="0" smtClean="0"/>
          </a:p>
          <a:p>
            <a:r>
              <a:rPr lang="zh-CN" altLang="en-US" sz="2000" dirty="0" smtClean="0"/>
              <a:t>        他自</a:t>
            </a:r>
            <a:r>
              <a:rPr lang="en-US" sz="2000" dirty="0" smtClean="0"/>
              <a:t>1997</a:t>
            </a:r>
            <a:r>
              <a:rPr lang="zh-CN" altLang="en-US" sz="2000" dirty="0" smtClean="0"/>
              <a:t>年先后担任卢氏县副县长，卢氏县委常委、政法委书记，卢氏县县长，在</a:t>
            </a:r>
            <a:r>
              <a:rPr lang="en-US" sz="2000" dirty="0" smtClean="0"/>
              <a:t>2012</a:t>
            </a:r>
            <a:r>
              <a:rPr lang="zh-CN" altLang="en-US" sz="2000" dirty="0" smtClean="0"/>
              <a:t>年至</a:t>
            </a:r>
            <a:r>
              <a:rPr lang="en-US" sz="2000" dirty="0" smtClean="0"/>
              <a:t>2016</a:t>
            </a:r>
            <a:r>
              <a:rPr lang="zh-CN" altLang="en-US" sz="2000" dirty="0" smtClean="0"/>
              <a:t>年担任县委书记。</a:t>
            </a:r>
            <a:r>
              <a:rPr lang="en-US" sz="2000" dirty="0" smtClean="0"/>
              <a:t>2016</a:t>
            </a:r>
            <a:r>
              <a:rPr lang="zh-CN" altLang="en-US" sz="2000" dirty="0" smtClean="0"/>
              <a:t>年</a:t>
            </a:r>
            <a:r>
              <a:rPr lang="en-US" sz="2000" dirty="0" smtClean="0"/>
              <a:t>3</a:t>
            </a:r>
            <a:r>
              <a:rPr lang="zh-CN" altLang="en-US" sz="2000" dirty="0" smtClean="0"/>
              <a:t>月转任三门峡市人大常委会秘书长兼机关党委书记，</a:t>
            </a:r>
            <a:r>
              <a:rPr lang="en-US" sz="2000" dirty="0" smtClean="0"/>
              <a:t>2017</a:t>
            </a:r>
            <a:r>
              <a:rPr lang="zh-CN" altLang="en-US" sz="2000" dirty="0" smtClean="0"/>
              <a:t>年</a:t>
            </a:r>
            <a:r>
              <a:rPr lang="en-US" sz="2000" dirty="0" smtClean="0"/>
              <a:t>8</a:t>
            </a:r>
            <a:r>
              <a:rPr lang="zh-CN" altLang="en-US" sz="2000" dirty="0" smtClean="0"/>
              <a:t>月“落马。</a:t>
            </a:r>
            <a:endParaRPr lang="zh-CN" altLang="en-US" sz="2000" dirty="0"/>
          </a:p>
        </p:txBody>
      </p:sp>
      <p:pic>
        <p:nvPicPr>
          <p:cNvPr id="21" name="图片 20" descr="这些“土坯房书记”真是老戏骨">
            <a:hlinkClick r:id="rId4" tgtFrame="_blank"/>
          </p:cNvPr>
          <p:cNvPicPr/>
          <p:nvPr/>
        </p:nvPicPr>
        <p:blipFill>
          <a:blip r:embed="rId5" cstate="print"/>
          <a:srcRect/>
          <a:stretch>
            <a:fillRect/>
          </a:stretch>
        </p:blipFill>
        <p:spPr bwMode="auto">
          <a:xfrm>
            <a:off x="6553200" y="1753393"/>
            <a:ext cx="4867275" cy="3894931"/>
          </a:xfrm>
          <a:prstGeom prst="rect">
            <a:avLst/>
          </a:prstGeom>
          <a:noFill/>
          <a:ln w="9525">
            <a:noFill/>
            <a:miter lim="800000"/>
            <a:headEnd/>
            <a:tailEnd/>
          </a:ln>
        </p:spPr>
      </p:pic>
    </p:spTree>
    <p:extLst>
      <p:ext uri="{BB962C8B-B14F-4D97-AF65-F5344CB8AC3E}">
        <p14:creationId xmlns:p14="http://schemas.microsoft.com/office/powerpoint/2010/main" xmlns="" val="26341884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140877" cy="461665"/>
              </a:xfrm>
              <a:prstGeom prst="rect">
                <a:avLst/>
              </a:prstGeom>
              <a:noFill/>
            </p:spPr>
            <p:txBody>
              <a:bodyPr wrap="none" rtlCol="0">
                <a:spAutoFit/>
              </a:bodyPr>
              <a:lstStyle/>
              <a:p>
                <a:r>
                  <a:rPr lang="zh-CN" altLang="en-US" sz="2400" b="1" dirty="0" smtClean="0"/>
                  <a:t>这些“土坯房书记”真是老戏骨</a:t>
                </a:r>
                <a:endParaRPr lang="zh-CN" altLang="en-US" sz="2400" dirty="0"/>
              </a:p>
            </p:txBody>
          </p:sp>
        </p:grpSp>
      </p:grpSp>
      <p:sp>
        <p:nvSpPr>
          <p:cNvPr id="10" name="TextBox 28"/>
          <p:cNvSpPr txBox="1"/>
          <p:nvPr/>
        </p:nvSpPr>
        <p:spPr>
          <a:xfrm>
            <a:off x="430882" y="1642422"/>
            <a:ext cx="1107996" cy="369332"/>
          </a:xfrm>
          <a:prstGeom prst="rect">
            <a:avLst/>
          </a:prstGeom>
          <a:noFill/>
        </p:spPr>
        <p:txBody>
          <a:bodyPr wrap="none" rtlCol="0">
            <a:spAutoFit/>
          </a:bodyPr>
          <a:lstStyle/>
          <a:p>
            <a:r>
              <a:rPr lang="en-US" altLang="zh-CN" b="1" dirty="0" smtClean="0">
                <a:solidFill>
                  <a:srgbClr val="A92F2F"/>
                </a:solidFill>
                <a:latin typeface="+mj-ea"/>
                <a:ea typeface="+mj-ea"/>
              </a:rPr>
              <a:t>■</a:t>
            </a:r>
            <a:r>
              <a:rPr lang="zh-CN" altLang="en-US" b="1" dirty="0" smtClean="0">
                <a:solidFill>
                  <a:srgbClr val="C00000"/>
                </a:solidFill>
              </a:rPr>
              <a:t>杜保乾</a:t>
            </a:r>
            <a:endParaRPr lang="zh-CN" altLang="en-US" b="1" dirty="0">
              <a:solidFill>
                <a:srgbClr val="C00000"/>
              </a:solidFill>
              <a:latin typeface="+mj-ea"/>
              <a:ea typeface="+mj-ea"/>
            </a:endParaRPr>
          </a:p>
        </p:txBody>
      </p:sp>
      <p:sp>
        <p:nvSpPr>
          <p:cNvPr id="12" name="TextBox 29"/>
          <p:cNvSpPr txBox="1"/>
          <p:nvPr/>
        </p:nvSpPr>
        <p:spPr>
          <a:xfrm>
            <a:off x="373732" y="2303933"/>
            <a:ext cx="5760640" cy="3477875"/>
          </a:xfrm>
          <a:prstGeom prst="rect">
            <a:avLst/>
          </a:prstGeom>
          <a:noFill/>
        </p:spPr>
        <p:txBody>
          <a:bodyPr wrap="square" rtlCol="0">
            <a:spAutoFit/>
          </a:bodyPr>
          <a:lstStyle/>
          <a:p>
            <a:r>
              <a:rPr lang="zh-CN" altLang="en-US" sz="2000" dirty="0" smtClean="0"/>
              <a:t>        比王战方更具表演艺术的，还有他曾经的“班长”</a:t>
            </a:r>
            <a:r>
              <a:rPr lang="en-US" altLang="zh-CN" sz="2000" dirty="0" smtClean="0"/>
              <a:t>——</a:t>
            </a:r>
            <a:r>
              <a:rPr lang="zh-CN" altLang="en-US" sz="2000" dirty="0" smtClean="0"/>
              <a:t>被称为“土皇帝”的卢氏县原县委书记杜保乾。杜保乾在这个土坯“县衙”里办公超过</a:t>
            </a:r>
            <a:r>
              <a:rPr lang="en-US" sz="2000" dirty="0" smtClean="0"/>
              <a:t>5</a:t>
            </a:r>
            <a:r>
              <a:rPr lang="zh-CN" altLang="en-US" sz="2000" dirty="0" smtClean="0"/>
              <a:t>年，还总是把</a:t>
            </a:r>
            <a:r>
              <a:rPr lang="zh-CN" altLang="en-US" sz="2000" dirty="0" smtClean="0">
                <a:solidFill>
                  <a:srgbClr val="FF0000"/>
                </a:solidFill>
              </a:rPr>
              <a:t>“我是人民的儿子”</a:t>
            </a:r>
            <a:r>
              <a:rPr lang="zh-CN" altLang="en-US" sz="2000" dirty="0" smtClean="0"/>
              <a:t>挂在嘴边，名言是“</a:t>
            </a:r>
            <a:r>
              <a:rPr lang="zh-CN" altLang="en-US" sz="2000" dirty="0" smtClean="0">
                <a:solidFill>
                  <a:srgbClr val="FF0000"/>
                </a:solidFill>
              </a:rPr>
              <a:t>有钱先‘紧’老百姓，新增财力改善民生”。</a:t>
            </a:r>
            <a:r>
              <a:rPr lang="zh-CN" altLang="en-US" sz="2000" dirty="0" smtClean="0"/>
              <a:t>可杜保乾被查后，</a:t>
            </a:r>
            <a:r>
              <a:rPr lang="en-US" altLang="zh-CN" sz="2000" dirty="0" smtClean="0"/>
              <a:t>《</a:t>
            </a:r>
            <a:r>
              <a:rPr lang="zh-CN" altLang="en-US" sz="2000" dirty="0" smtClean="0"/>
              <a:t>人民网</a:t>
            </a:r>
            <a:r>
              <a:rPr lang="en-US" altLang="zh-CN" sz="2000" dirty="0" smtClean="0"/>
              <a:t>》</a:t>
            </a:r>
            <a:r>
              <a:rPr lang="zh-CN" altLang="en-US" sz="2000" dirty="0" smtClean="0"/>
              <a:t>就曾报道杜保乾“每次出行都要带上十几辆车子，前有交警开道，后有公安护卫，侧有电视台摄像机跟随”。杜保乾在担任卢氏县县委书记的五年多时间里，共受贿、索贿人民币</a:t>
            </a:r>
            <a:r>
              <a:rPr lang="en-US" sz="2000" dirty="0" smtClean="0"/>
              <a:t>43.4</a:t>
            </a:r>
            <a:r>
              <a:rPr lang="zh-CN" altLang="en-US" sz="2000" dirty="0" smtClean="0"/>
              <a:t>万元、美元</a:t>
            </a:r>
            <a:r>
              <a:rPr lang="en-US" sz="2000" dirty="0" smtClean="0"/>
              <a:t>3000</a:t>
            </a:r>
            <a:r>
              <a:rPr lang="zh-CN" altLang="en-US" sz="2000" dirty="0" smtClean="0"/>
              <a:t>元，被判处</a:t>
            </a:r>
            <a:r>
              <a:rPr lang="en-US" sz="2000" dirty="0" smtClean="0"/>
              <a:t>14</a:t>
            </a:r>
            <a:r>
              <a:rPr lang="zh-CN" altLang="en-US" sz="2000" dirty="0" smtClean="0"/>
              <a:t>年有期徒刑。</a:t>
            </a:r>
            <a:endParaRPr lang="zh-CN" altLang="en-US" sz="2000" dirty="0"/>
          </a:p>
        </p:txBody>
      </p:sp>
      <p:pic>
        <p:nvPicPr>
          <p:cNvPr id="13" name="图片 12" descr="这些“土坯房书记”真是老戏骨">
            <a:hlinkClick r:id="rId4" tgtFrame="_blank"/>
          </p:cNvPr>
          <p:cNvPicPr/>
          <p:nvPr/>
        </p:nvPicPr>
        <p:blipFill>
          <a:blip r:embed="rId5" cstate="print"/>
          <a:srcRect/>
          <a:stretch>
            <a:fillRect/>
          </a:stretch>
        </p:blipFill>
        <p:spPr bwMode="auto">
          <a:xfrm>
            <a:off x="6742906" y="2182018"/>
            <a:ext cx="4820444" cy="3571081"/>
          </a:xfrm>
          <a:prstGeom prst="rect">
            <a:avLst/>
          </a:prstGeom>
          <a:noFill/>
          <a:ln w="9525">
            <a:noFill/>
            <a:miter lim="800000"/>
            <a:headEnd/>
            <a:tailEnd/>
          </a:ln>
        </p:spPr>
      </p:pic>
    </p:spTree>
    <p:extLst>
      <p:ext uri="{BB962C8B-B14F-4D97-AF65-F5344CB8AC3E}">
        <p14:creationId xmlns:p14="http://schemas.microsoft.com/office/powerpoint/2010/main" xmlns="" val="26341884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5416868" cy="461665"/>
              </a:xfrm>
              <a:prstGeom prst="rect">
                <a:avLst/>
              </a:prstGeom>
              <a:noFill/>
            </p:spPr>
            <p:txBody>
              <a:bodyPr wrap="none" rtlCol="0">
                <a:spAutoFit/>
              </a:bodyPr>
              <a:lstStyle/>
              <a:p>
                <a:r>
                  <a:rPr lang="zh-CN" altLang="en-US" sz="2400" b="1" dirty="0" smtClean="0"/>
                  <a:t>（一）习总书记论政治纪律和政治规矩</a:t>
                </a:r>
                <a:endParaRPr lang="zh-CN" altLang="en-US" sz="2400" dirty="0" smtClean="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416363" y="1356036"/>
            <a:ext cx="5536761" cy="5047536"/>
          </a:xfrm>
          <a:prstGeom prst="rect">
            <a:avLst/>
          </a:prstGeom>
        </p:spPr>
        <p:txBody>
          <a:bodyPr wrap="square">
            <a:spAutoFit/>
          </a:bodyPr>
          <a:lstStyle/>
          <a:p>
            <a:r>
              <a:rPr lang="en-US" altLang="zh-CN" sz="1600" b="1" dirty="0" smtClean="0"/>
              <a:t>D</a:t>
            </a:r>
            <a:r>
              <a:rPr lang="zh-CN" altLang="en-US" sz="1600" b="1" dirty="0" smtClean="0"/>
              <a:t>、</a:t>
            </a:r>
            <a:r>
              <a:rPr lang="en-US" sz="1600" b="1" dirty="0" smtClean="0"/>
              <a:t>2016</a:t>
            </a:r>
            <a:r>
              <a:rPr lang="zh-CN" altLang="en-US" sz="1600" b="1" dirty="0" smtClean="0"/>
              <a:t>年</a:t>
            </a:r>
            <a:r>
              <a:rPr lang="en-US" sz="1600" b="1" dirty="0" smtClean="0"/>
              <a:t>1</a:t>
            </a:r>
            <a:r>
              <a:rPr lang="zh-CN" altLang="en-US" sz="1600" b="1" dirty="0" smtClean="0"/>
              <a:t>月，中央政治局会议明确提出增强政治意识、大局意识、核心意识、看齐意识这“四个意识”。</a:t>
            </a:r>
            <a:endParaRPr lang="en-US" altLang="zh-CN" sz="1600" b="1" dirty="0" smtClean="0"/>
          </a:p>
          <a:p>
            <a:r>
              <a:rPr lang="en-US" sz="1600" b="1" dirty="0" smtClean="0"/>
              <a:t>   2016</a:t>
            </a:r>
            <a:r>
              <a:rPr lang="zh-CN" altLang="en-US" sz="1600" b="1" dirty="0" smtClean="0"/>
              <a:t>年</a:t>
            </a:r>
            <a:r>
              <a:rPr lang="en-US" sz="1600" b="1" dirty="0" smtClean="0"/>
              <a:t>10</a:t>
            </a:r>
            <a:r>
              <a:rPr lang="zh-CN" altLang="en-US" sz="1600" b="1" dirty="0" smtClean="0"/>
              <a:t>月，党的十八届六中全会审议通过党内政治生活若干准则，提出政治纪律“十二个不准”：</a:t>
            </a:r>
            <a:endParaRPr lang="en-US" altLang="zh-CN" sz="1600" b="1" dirty="0" smtClean="0"/>
          </a:p>
          <a:p>
            <a:r>
              <a:rPr lang="en-US" sz="1600" b="1" dirty="0" smtClean="0"/>
              <a:t>1</a:t>
            </a:r>
            <a:r>
              <a:rPr lang="zh-CN" altLang="en-US" sz="1600" b="1" dirty="0" smtClean="0"/>
              <a:t>、党员不准散布违背党的理论和路线方针政策的言论。</a:t>
            </a:r>
            <a:r>
              <a:rPr lang="en-US" sz="1600" b="1" dirty="0" smtClean="0"/>
              <a:t/>
            </a:r>
            <a:br>
              <a:rPr lang="en-US" sz="1600" b="1" dirty="0" smtClean="0"/>
            </a:br>
            <a:r>
              <a:rPr lang="en-US" sz="1600" b="1" dirty="0" smtClean="0"/>
              <a:t>2</a:t>
            </a:r>
            <a:r>
              <a:rPr lang="zh-CN" altLang="en-US" sz="1600" b="1" dirty="0" smtClean="0"/>
              <a:t>、不准公开发表违背党中央决定的言论。</a:t>
            </a:r>
            <a:r>
              <a:rPr lang="en-US" sz="1600" b="1" dirty="0" smtClean="0"/>
              <a:t/>
            </a:r>
            <a:br>
              <a:rPr lang="en-US" sz="1600" b="1" dirty="0" smtClean="0"/>
            </a:br>
            <a:r>
              <a:rPr lang="en-US" sz="1600" b="1" dirty="0" smtClean="0"/>
              <a:t>3</a:t>
            </a:r>
            <a:r>
              <a:rPr lang="zh-CN" altLang="en-US" sz="1600" b="1" dirty="0" smtClean="0"/>
              <a:t>、不准泄露党和国家秘密。</a:t>
            </a:r>
            <a:r>
              <a:rPr lang="en-US" sz="1600" b="1" dirty="0" smtClean="0"/>
              <a:t/>
            </a:r>
            <a:br>
              <a:rPr lang="en-US" sz="1600" b="1" dirty="0" smtClean="0"/>
            </a:br>
            <a:r>
              <a:rPr lang="en-US" sz="1600" b="1" dirty="0" smtClean="0"/>
              <a:t>4</a:t>
            </a:r>
            <a:r>
              <a:rPr lang="zh-CN" altLang="en-US" sz="1600" b="1" dirty="0" smtClean="0"/>
              <a:t>、不准参与非法组织和非法活动。</a:t>
            </a:r>
            <a:r>
              <a:rPr lang="en-US" sz="1600" b="1" dirty="0" smtClean="0"/>
              <a:t/>
            </a:r>
            <a:br>
              <a:rPr lang="en-US" sz="1600" b="1" dirty="0" smtClean="0"/>
            </a:br>
            <a:r>
              <a:rPr lang="en-US" sz="1600" b="1" dirty="0" smtClean="0"/>
              <a:t>5</a:t>
            </a:r>
            <a:r>
              <a:rPr lang="zh-CN" altLang="en-US" sz="1600" b="1" dirty="0" smtClean="0"/>
              <a:t>、不准制造、传播政治谣言及丑化党和国家形象的言论。</a:t>
            </a:r>
            <a:r>
              <a:rPr lang="en-US" sz="1600" b="1" dirty="0" smtClean="0"/>
              <a:t/>
            </a:r>
            <a:br>
              <a:rPr lang="en-US" sz="1600" b="1" dirty="0" smtClean="0"/>
            </a:br>
            <a:r>
              <a:rPr lang="en-US" sz="1600" b="1" dirty="0" smtClean="0"/>
              <a:t>6</a:t>
            </a:r>
            <a:r>
              <a:rPr lang="zh-CN" altLang="en-US" sz="1600" b="1" dirty="0" smtClean="0"/>
              <a:t>、党员不准搞封建迷信。</a:t>
            </a:r>
            <a:r>
              <a:rPr lang="en-US" sz="1600" b="1" dirty="0" smtClean="0"/>
              <a:t/>
            </a:r>
            <a:br>
              <a:rPr lang="en-US" sz="1600" b="1" dirty="0" smtClean="0"/>
            </a:br>
            <a:r>
              <a:rPr lang="en-US" sz="1600" b="1" dirty="0" smtClean="0"/>
              <a:t>7</a:t>
            </a:r>
            <a:r>
              <a:rPr lang="zh-CN" altLang="en-US" sz="1600" b="1" dirty="0" smtClean="0"/>
              <a:t>、不准信仰宗教。</a:t>
            </a:r>
            <a:r>
              <a:rPr lang="en-US" sz="1600" b="1" dirty="0" smtClean="0"/>
              <a:t/>
            </a:r>
            <a:br>
              <a:rPr lang="en-US" sz="1600" b="1" dirty="0" smtClean="0"/>
            </a:br>
            <a:r>
              <a:rPr lang="en-US" sz="1600" b="1" dirty="0" smtClean="0"/>
              <a:t>8</a:t>
            </a:r>
            <a:r>
              <a:rPr lang="zh-CN" altLang="en-US" sz="1600" b="1" dirty="0" smtClean="0"/>
              <a:t>、不准参与邪教。</a:t>
            </a:r>
            <a:r>
              <a:rPr lang="en-US" sz="1600" b="1" dirty="0" smtClean="0"/>
              <a:t/>
            </a:r>
            <a:br>
              <a:rPr lang="en-US" sz="1600" b="1" dirty="0" smtClean="0"/>
            </a:br>
            <a:r>
              <a:rPr lang="en-US" sz="1600" b="1" dirty="0" smtClean="0"/>
              <a:t>9</a:t>
            </a:r>
            <a:r>
              <a:rPr lang="zh-CN" altLang="en-US" sz="1600" b="1" dirty="0" smtClean="0"/>
              <a:t>、不准纵容和支持宗教极端势力、民族分裂势力、暴力恐怖势力及其活动。</a:t>
            </a:r>
            <a:r>
              <a:rPr lang="en-US" sz="1600" b="1" dirty="0" smtClean="0"/>
              <a:t/>
            </a:r>
            <a:br>
              <a:rPr lang="en-US" sz="1600" b="1" dirty="0" smtClean="0"/>
            </a:br>
            <a:r>
              <a:rPr lang="en-US" sz="1600" b="1" dirty="0" smtClean="0"/>
              <a:t>10</a:t>
            </a:r>
            <a:r>
              <a:rPr lang="zh-CN" altLang="en-US" sz="1600" b="1" dirty="0" smtClean="0"/>
              <a:t>、党员、干部特别是高级干部不准在党内搞小山头、小圈子、小团伙。</a:t>
            </a:r>
            <a:r>
              <a:rPr lang="en-US" sz="1600" b="1" dirty="0" smtClean="0"/>
              <a:t/>
            </a:r>
            <a:br>
              <a:rPr lang="en-US" sz="1600" b="1" dirty="0" smtClean="0"/>
            </a:br>
            <a:r>
              <a:rPr lang="en-US" sz="1600" b="1" dirty="0" smtClean="0"/>
              <a:t>11</a:t>
            </a:r>
            <a:r>
              <a:rPr lang="zh-CN" altLang="en-US" sz="1600" b="1" dirty="0" smtClean="0"/>
              <a:t>、领导机关和领导干部不准以任何理由和名义纵容、唆使、暗示或强迫下级说假话。</a:t>
            </a:r>
            <a:r>
              <a:rPr lang="en-US" sz="1600" b="1" dirty="0" smtClean="0"/>
              <a:t/>
            </a:r>
            <a:br>
              <a:rPr lang="en-US" sz="1600" b="1" dirty="0" smtClean="0"/>
            </a:br>
            <a:r>
              <a:rPr lang="en-US" sz="1600" b="1" dirty="0" smtClean="0"/>
              <a:t>12</a:t>
            </a:r>
            <a:r>
              <a:rPr lang="zh-CN" altLang="en-US" sz="1600" b="1" dirty="0" smtClean="0"/>
              <a:t>、党内不准搞拉拉扯扯、吹吹拍拍、阿谀奉承。</a:t>
            </a:r>
          </a:p>
          <a:p>
            <a:endParaRPr lang="zh-CN" altLang="en-US" dirty="0"/>
          </a:p>
        </p:txBody>
      </p:sp>
      <p:pic>
        <p:nvPicPr>
          <p:cNvPr id="76802" name="Picture 2" descr="https://gss0.bdstatic.com/94o3dSag_xI4khGkpoWK1HF6hhy/baike/c0%3Dbaike92%2C5%2C5%2C92%2C30/sign=600e0fec44086e067ea5371963611091/b8389b504fc2d5625da24330ef1190ef77c66c41.jpg"/>
          <p:cNvPicPr>
            <a:picLocks noChangeAspect="1" noChangeArrowheads="1"/>
          </p:cNvPicPr>
          <p:nvPr/>
        </p:nvPicPr>
        <p:blipFill>
          <a:blip r:embed="rId4" cstate="print"/>
          <a:srcRect/>
          <a:stretch>
            <a:fillRect/>
          </a:stretch>
        </p:blipFill>
        <p:spPr bwMode="auto">
          <a:xfrm>
            <a:off x="6019799" y="1571625"/>
            <a:ext cx="6029325" cy="4325558"/>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340197" cy="461665"/>
              </a:xfrm>
              <a:prstGeom prst="rect">
                <a:avLst/>
              </a:prstGeom>
              <a:noFill/>
            </p:spPr>
            <p:txBody>
              <a:bodyPr wrap="none" rtlCol="0">
                <a:spAutoFit/>
              </a:bodyPr>
              <a:lstStyle/>
              <a:p>
                <a:r>
                  <a:rPr lang="zh-CN" altLang="en-US" sz="2400" b="1" dirty="0" smtClean="0"/>
                  <a:t>（二）将党章高高举起，严格遵守和维护党章</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444938" y="1688942"/>
            <a:ext cx="7841812" cy="3693319"/>
          </a:xfrm>
          <a:prstGeom prst="rect">
            <a:avLst/>
          </a:prstGeom>
        </p:spPr>
        <p:txBody>
          <a:bodyPr wrap="square">
            <a:spAutoFit/>
          </a:bodyPr>
          <a:lstStyle/>
          <a:p>
            <a:r>
              <a:rPr lang="zh-CN" altLang="en-US" sz="2400" b="1" dirty="0" smtClean="0"/>
              <a:t>       五年来，党中央严明纪律、加强纪律建设，</a:t>
            </a:r>
            <a:r>
              <a:rPr lang="zh-CN" altLang="en-US" sz="2400" b="1" dirty="0" smtClean="0">
                <a:solidFill>
                  <a:srgbClr val="FF0000"/>
                </a:solidFill>
              </a:rPr>
              <a:t>党章是根本遵循。</a:t>
            </a:r>
            <a:r>
              <a:rPr lang="zh-CN" altLang="en-US" sz="2400" b="1" dirty="0" smtClean="0"/>
              <a:t>从习近平总书记第一次发表署名文章就要求“认真学习党章、严格遵守党章”，到要求全党共同维护党章的权威性和严肃性，从明确把党章作为党性教育重要内容，到开展“两学一做”学习教育，从突出党委管党治党主体责任，到厘清纪委监督责任，从坚决惩处违反党章的行为，到加强修规立规、把党章规定具体化、制度化、程序化，五年从严管党治党的伟大实践，无不体现着对党章的尊崇和维护，党章这个“总规矩”的权威真正立起来了。</a:t>
            </a:r>
          </a:p>
          <a:p>
            <a:endParaRPr lang="zh-CN" altLang="en-US" dirty="0"/>
          </a:p>
        </p:txBody>
      </p:sp>
      <p:pic>
        <p:nvPicPr>
          <p:cNvPr id="67586" name="Picture 2" descr="http://img14.360buyimg.com/n1/g13/M02/07/08/rBEhUlIVgzIIAAAAAAYfop6NsfEAACUHAFdhN0ABh-6609.png"/>
          <p:cNvPicPr>
            <a:picLocks noChangeAspect="1" noChangeArrowheads="1"/>
          </p:cNvPicPr>
          <p:nvPr/>
        </p:nvPicPr>
        <p:blipFill>
          <a:blip r:embed="rId4" cstate="print"/>
          <a:srcRect/>
          <a:stretch>
            <a:fillRect/>
          </a:stretch>
        </p:blipFill>
        <p:spPr bwMode="auto">
          <a:xfrm>
            <a:off x="8274905" y="1547447"/>
            <a:ext cx="3669323" cy="3997568"/>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877985" cy="461665"/>
              </a:xfrm>
              <a:prstGeom prst="rect">
                <a:avLst/>
              </a:prstGeom>
              <a:noFill/>
            </p:spPr>
            <p:txBody>
              <a:bodyPr wrap="none" rtlCol="0">
                <a:spAutoFit/>
              </a:bodyPr>
              <a:lstStyle/>
              <a:p>
                <a:r>
                  <a:rPr lang="zh-CN" altLang="en-US" sz="2400" b="1" dirty="0" smtClean="0"/>
                  <a:t>（三）科学规划反腐路线图</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6038849" y="1460342"/>
            <a:ext cx="5838825" cy="4524315"/>
          </a:xfrm>
          <a:prstGeom prst="rect">
            <a:avLst/>
          </a:prstGeom>
        </p:spPr>
        <p:txBody>
          <a:bodyPr wrap="square">
            <a:spAutoFit/>
          </a:bodyPr>
          <a:lstStyle/>
          <a:p>
            <a:r>
              <a:rPr lang="en-US" sz="2400" dirty="0" smtClean="0"/>
              <a:t>    2013</a:t>
            </a:r>
            <a:r>
              <a:rPr lang="zh-CN" altLang="en-US" sz="2400" dirty="0" smtClean="0"/>
              <a:t>年</a:t>
            </a:r>
            <a:r>
              <a:rPr lang="en-US" sz="2400" dirty="0" smtClean="0"/>
              <a:t>1</a:t>
            </a:r>
            <a:r>
              <a:rPr lang="zh-CN" altLang="en-US" sz="2400" dirty="0" smtClean="0"/>
              <a:t>月</a:t>
            </a:r>
            <a:r>
              <a:rPr lang="en-US" sz="2400" dirty="0" smtClean="0"/>
              <a:t>23</a:t>
            </a:r>
            <a:r>
              <a:rPr lang="zh-CN" altLang="en-US" sz="2400" dirty="0" smtClean="0"/>
              <a:t>日，在中央纪委委员学习贯彻党的十八大精神研讨班上，王岐山强调：要深刻认识党风廉政建设和反腐败斗争的长期性、复杂性和艰巨性。坚持标本兼治，</a:t>
            </a:r>
            <a:r>
              <a:rPr lang="zh-CN" altLang="en-US" sz="2400" dirty="0" smtClean="0">
                <a:solidFill>
                  <a:srgbClr val="FF0000"/>
                </a:solidFill>
              </a:rPr>
              <a:t>当前要以治标为主，为治本赢得时间。</a:t>
            </a:r>
            <a:endParaRPr lang="en-US" altLang="zh-CN" sz="2400" dirty="0" smtClean="0">
              <a:solidFill>
                <a:srgbClr val="FF0000"/>
              </a:solidFill>
            </a:endParaRPr>
          </a:p>
          <a:p>
            <a:r>
              <a:rPr lang="en-US" sz="2400" dirty="0" smtClean="0"/>
              <a:t>    2012</a:t>
            </a:r>
            <a:r>
              <a:rPr lang="zh-CN" altLang="en-US" sz="2400" dirty="0" smtClean="0"/>
              <a:t>年</a:t>
            </a:r>
            <a:r>
              <a:rPr lang="en-US" sz="2400" dirty="0" smtClean="0"/>
              <a:t>12</a:t>
            </a:r>
            <a:r>
              <a:rPr lang="zh-CN" altLang="en-US" sz="2400" dirty="0" smtClean="0"/>
              <a:t>月</a:t>
            </a:r>
            <a:r>
              <a:rPr lang="en-US" sz="2400" dirty="0" smtClean="0"/>
              <a:t>4</a:t>
            </a:r>
            <a:r>
              <a:rPr lang="zh-CN" altLang="en-US" sz="2400" dirty="0" smtClean="0"/>
              <a:t>日，十八届党中央履新不到一个月，就出台了</a:t>
            </a:r>
            <a:r>
              <a:rPr lang="en-US" altLang="zh-CN" sz="2400" dirty="0" smtClean="0"/>
              <a:t>《</a:t>
            </a:r>
            <a:r>
              <a:rPr lang="zh-CN" altLang="en-US" sz="2400" dirty="0" smtClean="0"/>
              <a:t>十八届中央政治局关于改进工作作风、密切联系群众的八项规定</a:t>
            </a:r>
            <a:r>
              <a:rPr lang="en-US" altLang="zh-CN" sz="2400" dirty="0" smtClean="0"/>
              <a:t>》</a:t>
            </a:r>
            <a:r>
              <a:rPr lang="zh-CN" altLang="en-US" sz="2400" dirty="0" smtClean="0"/>
              <a:t>。这是中央政治局给自己立的规矩，成为改进作风、改变中国的“</a:t>
            </a:r>
            <a:r>
              <a:rPr lang="zh-CN" altLang="en-US" sz="2400" dirty="0" smtClean="0">
                <a:solidFill>
                  <a:srgbClr val="FF0000"/>
                </a:solidFill>
              </a:rPr>
              <a:t>铁规”</a:t>
            </a:r>
            <a:r>
              <a:rPr lang="zh-CN" altLang="en-US" sz="2400" dirty="0" smtClean="0"/>
              <a:t>。</a:t>
            </a:r>
          </a:p>
          <a:p>
            <a:r>
              <a:rPr lang="zh-CN" altLang="en-US" sz="2400" dirty="0" smtClean="0"/>
              <a:t>　　</a:t>
            </a:r>
            <a:endParaRPr lang="zh-CN" altLang="en-US" dirty="0"/>
          </a:p>
        </p:txBody>
      </p:sp>
      <p:pic>
        <p:nvPicPr>
          <p:cNvPr id="9" name="图片 8" descr="http://www.people.com.cn/mediafile/pic/20161202/52/15573868480196852864.jpg"/>
          <p:cNvPicPr/>
          <p:nvPr/>
        </p:nvPicPr>
        <p:blipFill>
          <a:blip r:embed="rId4" cstate="print"/>
          <a:srcRect/>
          <a:stretch>
            <a:fillRect/>
          </a:stretch>
        </p:blipFill>
        <p:spPr bwMode="auto">
          <a:xfrm>
            <a:off x="390525" y="2106613"/>
            <a:ext cx="5238750" cy="3190875"/>
          </a:xfrm>
          <a:prstGeom prst="rect">
            <a:avLst/>
          </a:prstGeom>
          <a:noFill/>
          <a:ln w="9525">
            <a:noFill/>
            <a:miter lim="800000"/>
            <a:headEnd/>
            <a:tailEnd/>
          </a:ln>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107996" cy="461665"/>
              </a:xfrm>
              <a:prstGeom prst="rect">
                <a:avLst/>
              </a:prstGeom>
              <a:noFill/>
            </p:spPr>
            <p:txBody>
              <a:bodyPr wrap="none" rtlCol="0">
                <a:spAutoFit/>
              </a:bodyPr>
              <a:lstStyle/>
              <a:p>
                <a:r>
                  <a:rPr lang="zh-CN" altLang="en-US" sz="2400" b="1" dirty="0" smtClean="0"/>
                  <a:t>（四）</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6038849" y="1460342"/>
            <a:ext cx="5838825" cy="461665"/>
          </a:xfrm>
          <a:prstGeom prst="rect">
            <a:avLst/>
          </a:prstGeom>
        </p:spPr>
        <p:txBody>
          <a:bodyPr wrap="square">
            <a:spAutoFit/>
          </a:bodyPr>
          <a:lstStyle/>
          <a:p>
            <a:r>
              <a:rPr lang="en-US" sz="2400" dirty="0" smtClean="0"/>
              <a:t>    </a:t>
            </a:r>
            <a:endParaRPr lang="zh-CN" altLang="en-US" dirty="0"/>
          </a:p>
        </p:txBody>
      </p:sp>
      <p:sp>
        <p:nvSpPr>
          <p:cNvPr id="129025" name="Rectangle 1"/>
          <p:cNvSpPr>
            <a:spLocks noChangeArrowheads="1"/>
          </p:cNvSpPr>
          <p:nvPr/>
        </p:nvSpPr>
        <p:spPr bwMode="auto">
          <a:xfrm>
            <a:off x="165253" y="1380849"/>
            <a:ext cx="12025160"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300" b="1"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endParaRPr kumimoji="0" lang="zh-CN"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6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全面从严治党，正是从落实中央八项规定精神破题。而今，十九大刚刚闭幕，十九届中央政治局第一次会议就研究进一步落实中央八项规定，审议了</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中共中央政治局贯彻落实中央八项规定的实施细则</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，向全党全社会发出了巩固拓展落实中央八项规定精神成果的强烈信号。</a:t>
            </a:r>
            <a:endParaRPr kumimoji="0" lang="zh-CN" altLang="en-US"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a:t>
            </a:r>
            <a:r>
              <a:rPr lang="zh-CN" altLang="en-US" sz="2000" dirty="0" smtClean="0">
                <a:latin typeface="宋体" pitchFamily="2" charset="-122"/>
                <a:ea typeface="宋体" pitchFamily="2" charset="-122"/>
                <a:cs typeface="宋体" pitchFamily="2" charset="-122"/>
              </a:rPr>
              <a:t>    </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针对“舌尖上的浪费”“会所中的歪风”“车轮上的铺张”等现象，</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5</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年来，各地区各部门各单位按照党中央部署开展专项整治任务，狠刹歪风邪气：全国共整顿各类会所</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512</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家、处置</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456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家，关停高尔夫球场</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187</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个，核查清理</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625</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家驻京办事机构，做到应撤尽撤；中央和国家机关、</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29</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个省区市直属机关公车改革完成，节支率分别达到</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14%</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7.9%</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；停止新建楼堂馆所，全面完成办公用房清理，全国共调整清理办公用房</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2227.6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万平方米；</a:t>
            </a:r>
            <a:endParaRPr kumimoji="0" lang="zh-CN" altLang="en-US"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清理党政领导干部在企业兼职</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4</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万余人次、国有企事业单位领导人员在企业兼职</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万余人次，其中中管干部</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358</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人次，清理退（离）休领导干部在社团兼职</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5.6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万余人次</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a:t>
            </a:r>
            <a:endParaRPr kumimoji="0" lang="en-US" altLang="zh-CN"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歪风邪气得以涤荡，顽瘴痼疾得以攻克。</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5</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年来，群众反映最强烈的公款吃喝、公款送礼、公款旅游这</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3</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类问题明显改善。</a:t>
            </a:r>
            <a:endParaRPr kumimoji="0" lang="zh-CN" altLang="en-US"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财政部数据显示，从</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2012</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年到</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2016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年，中央本级“三公”经费实现“四连降”，</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2016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年中央本级“三公”经费比</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2012</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年累计减少</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26</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亿元，累计降幅达</a:t>
            </a:r>
            <a:r>
              <a:rPr kumimoji="0" lang="en-US" alt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35.0%</a:t>
            </a:r>
            <a:r>
              <a:rPr kumimoji="0" lang="zh-CN" altLang="en-US"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a:t>
            </a:r>
            <a:endParaRPr kumimoji="0" lang="zh-CN" altLang="en-US"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
        <p:nvSpPr>
          <p:cNvPr id="129026" name="Rectangle 2"/>
          <p:cNvSpPr>
            <a:spLocks noChangeArrowheads="1"/>
          </p:cNvSpPr>
          <p:nvPr/>
        </p:nvSpPr>
        <p:spPr bwMode="auto">
          <a:xfrm>
            <a:off x="2754923" y="392514"/>
            <a:ext cx="94354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zh-CN" sz="2400" b="1" dirty="0" smtClean="0"/>
              <a:t>八项规定</a:t>
            </a:r>
            <a:r>
              <a:rPr lang="en-US" altLang="zh-CN" sz="2400" b="1" dirty="0" smtClean="0"/>
              <a:t> </a:t>
            </a:r>
            <a:r>
              <a:rPr lang="zh-CN" altLang="zh-CN" sz="2400" b="1" dirty="0" smtClean="0"/>
              <a:t>赢得党心民心</a:t>
            </a:r>
            <a:r>
              <a:rPr lang="zh-CN" altLang="en-US" sz="2400" b="1" dirty="0" smtClean="0"/>
              <a:t>：</a:t>
            </a:r>
            <a:r>
              <a:rPr kumimoji="0" lang="zh-CN" sz="2400" b="1"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专项整治，精准发力，攻克作风顽瘴痼疾</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 xmlns:p14="http://schemas.microsoft.com/office/powerpoint/2010/main" val="20132909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72" name="标题 1"/>
          <p:cNvSpPr txBox="1">
            <a:spLocks/>
          </p:cNvSpPr>
          <p:nvPr/>
        </p:nvSpPr>
        <p:spPr>
          <a:xfrm>
            <a:off x="304800" y="954591"/>
            <a:ext cx="6749142" cy="4446084"/>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r>
              <a:rPr lang="zh-CN" altLang="en-US" sz="2800" b="1" dirty="0" smtClean="0">
                <a:solidFill>
                  <a:srgbClr val="A92F2F"/>
                </a:solidFill>
                <a:latin typeface="方正小标宋简体" pitchFamily="65" charset="-122"/>
                <a:ea typeface="方正小标宋简体" pitchFamily="65" charset="-122"/>
              </a:rPr>
              <a:t>前   言</a:t>
            </a:r>
            <a:endParaRPr lang="en-US" altLang="zh-CN" sz="2800" b="1" dirty="0" smtClean="0">
              <a:solidFill>
                <a:srgbClr val="A92F2F"/>
              </a:solidFill>
              <a:latin typeface="方正小标宋简体" pitchFamily="65" charset="-122"/>
              <a:ea typeface="方正小标宋简体" pitchFamily="65" charset="-122"/>
            </a:endParaRPr>
          </a:p>
          <a:p>
            <a:pPr algn="l"/>
            <a:r>
              <a:rPr lang="zh-CN" altLang="en-US" sz="2400" dirty="0" smtClean="0">
                <a:latin typeface="方正小标宋简体" pitchFamily="65" charset="-122"/>
                <a:ea typeface="方正小标宋简体" pitchFamily="65" charset="-122"/>
              </a:rPr>
              <a:t>        </a:t>
            </a:r>
            <a:endParaRPr lang="en-US" altLang="zh-CN" sz="2400" dirty="0" smtClean="0">
              <a:latin typeface="方正小标宋简体" pitchFamily="65" charset="-122"/>
              <a:ea typeface="方正小标宋简体" pitchFamily="65" charset="-122"/>
            </a:endParaRPr>
          </a:p>
          <a:p>
            <a:pPr algn="l"/>
            <a:r>
              <a:rPr lang="en-US" altLang="zh-CN" sz="2400" dirty="0" smtClean="0">
                <a:latin typeface="方正小标宋简体" pitchFamily="65" charset="-122"/>
                <a:ea typeface="方正小标宋简体" pitchFamily="65" charset="-122"/>
              </a:rPr>
              <a:t>        </a:t>
            </a:r>
            <a:r>
              <a:rPr lang="zh-CN" altLang="en-US" sz="2400" dirty="0" smtClean="0">
                <a:latin typeface="方正小标宋简体" pitchFamily="65" charset="-122"/>
                <a:ea typeface="方正小标宋简体" pitchFamily="65" charset="-122"/>
              </a:rPr>
              <a:t>进行伟大斗争，建设伟大工程，推进伟大事业，实现伟大梦想，离不开党的坚强领导，离不开党要管党、从严治党。</a:t>
            </a:r>
          </a:p>
          <a:p>
            <a:pPr algn="l"/>
            <a:r>
              <a:rPr lang="zh-CN" altLang="en-US" sz="2400" dirty="0" smtClean="0">
                <a:latin typeface="方正小标宋简体" pitchFamily="65" charset="-122"/>
                <a:ea typeface="方正小标宋简体" pitchFamily="65" charset="-122"/>
              </a:rPr>
              <a:t>    “党要管党、从严治党，靠什么管，凭什么治？就要靠严明纪律。”“加强纪律建设是全面从严治党的治本之策。”习近平总书记有关纪律建设的重要论述，既宣示了我们党从严管党治党的坚定决心，也标志着我们党对管党治党规律性认识的深化和飞跃。</a:t>
            </a:r>
            <a:endParaRPr lang="zh-CN" altLang="en-US" sz="2400" dirty="0">
              <a:latin typeface="方正小标宋简体" pitchFamily="65" charset="-122"/>
              <a:ea typeface="方正小标宋简体" pitchFamily="65" charset="-122"/>
            </a:endParaRPr>
          </a:p>
        </p:txBody>
      </p:sp>
    </p:spTree>
    <p:extLst>
      <p:ext uri="{BB962C8B-B14F-4D97-AF65-F5344CB8AC3E}">
        <p14:creationId xmlns:p14="http://schemas.microsoft.com/office/powerpoint/2010/main" xmlns="" val="7516319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0124888" cy="461665"/>
              </a:xfrm>
              <a:prstGeom prst="rect">
                <a:avLst/>
              </a:prstGeom>
              <a:noFill/>
            </p:spPr>
            <p:txBody>
              <a:bodyPr wrap="none" rtlCol="0">
                <a:spAutoFit/>
              </a:bodyPr>
              <a:lstStyle/>
              <a:p>
                <a:r>
                  <a:rPr lang="zh-CN" altLang="en-US" sz="2400" b="1" dirty="0" smtClean="0"/>
                  <a:t>（四）</a:t>
                </a:r>
                <a:r>
                  <a:rPr lang="zh-CN" altLang="zh-CN" sz="2400" b="1" dirty="0" smtClean="0"/>
                  <a:t>八项规定</a:t>
                </a:r>
                <a:r>
                  <a:rPr lang="en-US" altLang="zh-CN" sz="2400" b="1" dirty="0" smtClean="0"/>
                  <a:t> </a:t>
                </a:r>
                <a:r>
                  <a:rPr lang="zh-CN" altLang="zh-CN" sz="2400" b="1" dirty="0" smtClean="0"/>
                  <a:t>赢得党心民心</a:t>
                </a:r>
                <a:r>
                  <a:rPr lang="zh-CN" altLang="en-US" sz="2400" b="1" dirty="0" smtClean="0"/>
                  <a:t>：</a:t>
                </a:r>
                <a:r>
                  <a:rPr lang="zh-CN" altLang="zh-CN" sz="2400" b="1" dirty="0" smtClean="0">
                    <a:solidFill>
                      <a:srgbClr val="222222"/>
                    </a:solidFill>
                    <a:latin typeface="微软雅黑" pitchFamily="34" charset="-122"/>
                    <a:ea typeface="微软雅黑" pitchFamily="34" charset="-122"/>
                    <a:cs typeface="宋体" pitchFamily="2" charset="-122"/>
                  </a:rPr>
                  <a:t>狠抓节点，从严执纪，筑牢纪律规矩意识</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6038849" y="1460342"/>
            <a:ext cx="5838825" cy="461665"/>
          </a:xfrm>
          <a:prstGeom prst="rect">
            <a:avLst/>
          </a:prstGeom>
        </p:spPr>
        <p:txBody>
          <a:bodyPr wrap="square">
            <a:spAutoFit/>
          </a:bodyPr>
          <a:lstStyle/>
          <a:p>
            <a:r>
              <a:rPr lang="en-US" sz="2400" dirty="0" smtClean="0"/>
              <a:t>    </a:t>
            </a:r>
            <a:endParaRPr lang="zh-CN" altLang="en-US" dirty="0"/>
          </a:p>
        </p:txBody>
      </p:sp>
      <p:sp>
        <p:nvSpPr>
          <p:cNvPr id="129025" name="Rectangle 1"/>
          <p:cNvSpPr>
            <a:spLocks noChangeArrowheads="1"/>
          </p:cNvSpPr>
          <p:nvPr/>
        </p:nvSpPr>
        <p:spPr bwMode="auto">
          <a:xfrm>
            <a:off x="165253" y="3381397"/>
            <a:ext cx="1202516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300" b="1"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endParaRPr kumimoji="0" lang="zh-CN"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6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000" i="0" u="none" strike="noStrike" cap="none" normalizeH="0" baseline="0" dirty="0" smtClean="0">
                <a:ln>
                  <a:noFill/>
                </a:ln>
                <a:solidFill>
                  <a:srgbClr val="222222"/>
                </a:solidFill>
                <a:effectLst/>
                <a:latin typeface="宋体" pitchFamily="2" charset="-122"/>
                <a:ea typeface="宋体" pitchFamily="2" charset="-122"/>
                <a:cs typeface="宋体" pitchFamily="2" charset="-122"/>
              </a:rPr>
              <a:t>　</a:t>
            </a:r>
            <a:endParaRPr kumimoji="0" lang="zh-CN" altLang="en-US" sz="200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
        <p:nvSpPr>
          <p:cNvPr id="131073" name="Rectangle 1"/>
          <p:cNvSpPr>
            <a:spLocks noChangeArrowheads="1"/>
          </p:cNvSpPr>
          <p:nvPr/>
        </p:nvSpPr>
        <p:spPr bwMode="auto">
          <a:xfrm>
            <a:off x="0" y="1247147"/>
            <a:ext cx="12190413"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300" b="1"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奢靡之始、危亡之渐。贯彻落实中央八项规定精神、反</a:t>
            </a:r>
            <a:r>
              <a:rPr kumimoji="0" lang="zh-CN"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四风</a:t>
            </a:r>
            <a:r>
              <a:rPr kumimoji="0" lang="zh-CN"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，纪检监察机关从治理公款大吃大喝、旅游、送礼等奢靡之风入手，紧盯中秋、国庆、春节等时间节点，紧抓公款购买赠送月饼、贺卡、烟花爆竹等问题，从严执纪，动真碰硬。</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5</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年来，全国查处违反中央八项规定精神问题数</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19.3168</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万件，处理人数</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26.2594</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万人，给予党政纪处分</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14.5059</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万人。其中，给予党政纪处分省部级干部</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22</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人，地厅级</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1555</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人，县处级</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11882</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人，乡科级</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131600</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人。</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与此同时，</a:t>
            </a:r>
            <a:r>
              <a:rPr kumimoji="0" lang="zh-CN" altLang="en-US"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四风</a:t>
            </a:r>
            <a:r>
              <a:rPr kumimoji="0" lang="zh-CN" altLang="en-US"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问题也出现了改头换面、花样翻新的新表现。</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2017</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年</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至</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10</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月，中央纪委和中纪委网站通报曝光的</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635</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起违反中央八项规定精神典型案件显示，以虚假支出公款购买高档酒水，借公务之机公款旅游，用公务加油卡为私家车加油，收受微信转账礼金，变相发放津补贴，化整为零操办婚丧嫁娶，这</a:t>
            </a: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6</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类</a:t>
            </a:r>
            <a:r>
              <a:rPr kumimoji="0" lang="zh-CN" altLang="en-US"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四风</a:t>
            </a:r>
            <a:r>
              <a:rPr kumimoji="0" lang="zh-CN" altLang="en-US"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新表现值得关注。</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31074" name="Rectangle 2"/>
          <p:cNvSpPr>
            <a:spLocks noChangeArrowheads="1"/>
          </p:cNvSpPr>
          <p:nvPr/>
        </p:nvSpPr>
        <p:spPr bwMode="auto">
          <a:xfrm>
            <a:off x="418641" y="3736660"/>
            <a:ext cx="117717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5</a:t>
            </a:r>
            <a:r>
              <a:rPr kumimoji="0" lang="zh-CN" altLang="en-US"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年来，纪检机关一个节点一个节点抓，一年接着一年干，以一个个具体问题的突破，经常抓、抓经常，释放执纪必严强烈信号，带动了作风整体转变。</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 xmlns:p14="http://schemas.microsoft.com/office/powerpoint/2010/main" val="20132909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0124888" cy="461665"/>
              </a:xfrm>
              <a:prstGeom prst="rect">
                <a:avLst/>
              </a:prstGeom>
              <a:noFill/>
            </p:spPr>
            <p:txBody>
              <a:bodyPr wrap="none" rtlCol="0">
                <a:spAutoFit/>
              </a:bodyPr>
              <a:lstStyle/>
              <a:p>
                <a:r>
                  <a:rPr lang="zh-CN" altLang="en-US" sz="2400" b="1" dirty="0" smtClean="0"/>
                  <a:t>（四）</a:t>
                </a:r>
                <a:r>
                  <a:rPr lang="zh-CN" altLang="zh-CN" sz="2400" b="1" dirty="0" smtClean="0"/>
                  <a:t>八项规定</a:t>
                </a:r>
                <a:r>
                  <a:rPr lang="en-US" altLang="zh-CN" sz="2400" b="1" dirty="0" smtClean="0"/>
                  <a:t> </a:t>
                </a:r>
                <a:r>
                  <a:rPr lang="zh-CN" altLang="zh-CN" sz="2400" b="1" dirty="0" smtClean="0"/>
                  <a:t>赢得党心民心</a:t>
                </a:r>
                <a:r>
                  <a:rPr lang="zh-CN" altLang="en-US" sz="2400" b="1" dirty="0" smtClean="0"/>
                  <a:t>：</a:t>
                </a:r>
                <a:r>
                  <a:rPr lang="zh-CN" altLang="zh-CN" sz="2400" b="1" dirty="0" smtClean="0"/>
                  <a:t>建章立制，抓常抓长，作风建设久久为功</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33121" name="Rectangle 1"/>
          <p:cNvSpPr>
            <a:spLocks noChangeArrowheads="1"/>
          </p:cNvSpPr>
          <p:nvPr/>
        </p:nvSpPr>
        <p:spPr bwMode="auto">
          <a:xfrm>
            <a:off x="0" y="1158528"/>
            <a:ext cx="12190413"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300" dirty="0" smtClean="0">
                <a:solidFill>
                  <a:srgbClr val="222222"/>
                </a:solidFill>
                <a:latin typeface="宋体"/>
                <a:ea typeface="微软雅黑" pitchFamily="34" charset="-122"/>
                <a:cs typeface="宋体" pitchFamily="2" charset="-122"/>
              </a:rPr>
              <a:t>      </a:t>
            </a:r>
            <a:r>
              <a:rPr kumimoji="0" lang="zh-CN"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作风建设永远在路上，永远没有休止符，必须抓常、抓细、抓长，持续努力、久久为功。</a:t>
            </a:r>
            <a:endParaRPr lang="en-US" altLang="zh-CN" sz="2000" dirty="0" smtClean="0">
              <a:solidFill>
                <a:srgbClr val="222222"/>
              </a:solidFill>
              <a:latin typeface="宋体"/>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dirty="0" smtClean="0">
                <a:ln>
                  <a:noFill/>
                </a:ln>
                <a:solidFill>
                  <a:srgbClr val="222222"/>
                </a:solidFill>
                <a:effectLst/>
                <a:latin typeface="宋体"/>
                <a:ea typeface="微软雅黑" pitchFamily="34" charset="-122"/>
                <a:cs typeface="宋体" pitchFamily="2" charset="-122"/>
              </a:rPr>
              <a:t>    </a:t>
            </a:r>
            <a:r>
              <a:rPr kumimoji="0" lang="en-US" altLang="zh-CN"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5</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年来，在党中央的带领下，各地在</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常</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长</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二字上下功夫，持之以恒推动贯彻落实中央八项规定精神，清除作风尘垢。</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在党的群众路线教育实践活动中，严查少数领导干部躲进培训中心、私人会所奢靡享乐，超标超配办公用房和公务用车，借婚丧喜庆敛财等问题；结合</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三严三实</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专题教育，重点查处乱作为、不担当问题，纠正以会议贯彻会议、以文件落实文件等形式主义和官僚主义作风；在</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两学一做</a:t>
            </a:r>
            <a:r>
              <a:rPr kumimoji="0" lang="zh-CN" altLang="en-US" sz="2000" b="0" i="0" u="none" strike="noStrike" cap="none" normalizeH="0" baseline="0" dirty="0" smtClean="0">
                <a:ln>
                  <a:noFill/>
                </a:ln>
                <a:solidFill>
                  <a:srgbClr val="222222"/>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学习教育中，着力解决党章意识不强、看齐意识淡薄问题，实现了党员干部思想、作风、纪律上的新进步。</a:t>
            </a:r>
            <a:r>
              <a:rPr lang="zh-CN" altLang="zh-CN" sz="2000" dirty="0" smtClean="0"/>
              <a:t>与此同时，体制机制进一步破题，为作风建设长效化提供保障。</a:t>
            </a:r>
          </a:p>
          <a:p>
            <a:r>
              <a:rPr lang="zh-CN" altLang="zh-CN" sz="2000" dirty="0" smtClean="0"/>
              <a:t>　　</a:t>
            </a:r>
            <a:r>
              <a:rPr lang="en-US" altLang="zh-CN" sz="2000" dirty="0" smtClean="0"/>
              <a:t>2013</a:t>
            </a:r>
            <a:r>
              <a:rPr lang="zh-CN" altLang="zh-CN" sz="2000" dirty="0" smtClean="0"/>
              <a:t>年以来，《党政机关国内公务接待管理规定》《关于严禁党政机关到风景名胜区开会的通知》在内的</a:t>
            </a:r>
            <a:r>
              <a:rPr lang="en-US" altLang="zh-CN" sz="2000" dirty="0" smtClean="0"/>
              <a:t>20</a:t>
            </a:r>
            <a:r>
              <a:rPr lang="zh-CN" altLang="zh-CN" sz="2000" dirty="0" smtClean="0"/>
              <a:t>多个配套制度渐次出台，为贯彻落实中央八项规定精神、从源头上刹住奢侈浪费之风提供了可执行、可操作的顶层规范。</a:t>
            </a:r>
          </a:p>
          <a:p>
            <a:r>
              <a:rPr lang="zh-CN" altLang="zh-CN" sz="2000" dirty="0" smtClean="0"/>
              <a:t>　　党内法规体系的不断完善，为从严执纪、狠抓作风建设提供了纪律依据。</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 xmlns:p14="http://schemas.microsoft.com/office/powerpoint/2010/main" val="20132909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0124888" cy="461665"/>
              </a:xfrm>
              <a:prstGeom prst="rect">
                <a:avLst/>
              </a:prstGeom>
              <a:noFill/>
            </p:spPr>
            <p:txBody>
              <a:bodyPr wrap="none" rtlCol="0">
                <a:spAutoFit/>
              </a:bodyPr>
              <a:lstStyle/>
              <a:p>
                <a:r>
                  <a:rPr lang="zh-CN" altLang="en-US" sz="2400" b="1" dirty="0" smtClean="0"/>
                  <a:t>（四）</a:t>
                </a:r>
                <a:r>
                  <a:rPr lang="zh-CN" altLang="zh-CN" sz="2400" b="1" dirty="0" smtClean="0"/>
                  <a:t>八项规定</a:t>
                </a:r>
                <a:r>
                  <a:rPr lang="en-US" altLang="zh-CN" sz="2400" b="1" dirty="0" smtClean="0"/>
                  <a:t> </a:t>
                </a:r>
                <a:r>
                  <a:rPr lang="zh-CN" altLang="zh-CN" sz="2400" b="1" dirty="0" smtClean="0"/>
                  <a:t>赢得党心民心</a:t>
                </a:r>
                <a:r>
                  <a:rPr lang="zh-CN" altLang="en-US" sz="2400" b="1" dirty="0" smtClean="0"/>
                  <a:t>：</a:t>
                </a:r>
                <a:r>
                  <a:rPr lang="zh-CN" altLang="zh-CN" sz="2400" b="1" dirty="0" smtClean="0"/>
                  <a:t>建章立制，抓常抓长，作风建设久久为功</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187569" y="1101969"/>
            <a:ext cx="12002844" cy="5601533"/>
          </a:xfrm>
          <a:prstGeom prst="rect">
            <a:avLst/>
          </a:prstGeom>
        </p:spPr>
        <p:txBody>
          <a:bodyPr wrap="square">
            <a:spAutoFit/>
          </a:bodyPr>
          <a:lstStyle/>
          <a:p>
            <a:r>
              <a:rPr lang="zh-CN" altLang="en-US" sz="2200" dirty="0" smtClean="0"/>
              <a:t>     习近平总书记指出，把权力关进制度的笼子里，首先要建好笼子，牛栏是关不住猫的。</a:t>
            </a:r>
          </a:p>
          <a:p>
            <a:pPr latinLnBrk="1"/>
            <a:r>
              <a:rPr lang="en-US" sz="2200" dirty="0" smtClean="0"/>
              <a:t>1</a:t>
            </a:r>
            <a:r>
              <a:rPr lang="zh-CN" altLang="en-US" sz="2200" dirty="0" smtClean="0"/>
              <a:t>、</a:t>
            </a:r>
            <a:r>
              <a:rPr lang="en-US" sz="2200" dirty="0" smtClean="0"/>
              <a:t>2012</a:t>
            </a:r>
            <a:r>
              <a:rPr lang="zh-CN" altLang="en-US" sz="2200" dirty="0" smtClean="0"/>
              <a:t>年</a:t>
            </a:r>
            <a:r>
              <a:rPr lang="en-US" sz="2200" dirty="0" smtClean="0"/>
              <a:t>11</a:t>
            </a:r>
            <a:r>
              <a:rPr lang="zh-CN" altLang="en-US" sz="2200" dirty="0" smtClean="0"/>
              <a:t>月</a:t>
            </a:r>
            <a:r>
              <a:rPr lang="en-US" sz="2200" dirty="0" smtClean="0"/>
              <a:t>14</a:t>
            </a:r>
            <a:r>
              <a:rPr lang="zh-CN" altLang="en-US" sz="2200" dirty="0" smtClean="0"/>
              <a:t>日，</a:t>
            </a:r>
            <a:r>
              <a:rPr lang="en-US" altLang="zh-CN" sz="2200" dirty="0" smtClean="0"/>
              <a:t>《</a:t>
            </a:r>
            <a:r>
              <a:rPr lang="zh-CN" altLang="en-US" sz="2200" dirty="0" smtClean="0"/>
              <a:t>中国共产党章程</a:t>
            </a:r>
            <a:r>
              <a:rPr lang="en-US" altLang="zh-CN" sz="2200" dirty="0" smtClean="0"/>
              <a:t>》</a:t>
            </a:r>
            <a:r>
              <a:rPr lang="zh-CN" altLang="en-US" sz="2200" dirty="0" smtClean="0"/>
              <a:t>经中国共产党第十八次全国代表大会部分修改通过。</a:t>
            </a:r>
          </a:p>
          <a:p>
            <a:pPr latinLnBrk="1"/>
            <a:r>
              <a:rPr lang="en-US" sz="2200" dirty="0" smtClean="0"/>
              <a:t>2</a:t>
            </a:r>
            <a:r>
              <a:rPr lang="zh-CN" altLang="en-US" sz="2200" dirty="0" smtClean="0"/>
              <a:t>、</a:t>
            </a:r>
            <a:r>
              <a:rPr lang="en-US" sz="2200" dirty="0" smtClean="0"/>
              <a:t>2014</a:t>
            </a:r>
            <a:r>
              <a:rPr lang="zh-CN" altLang="en-US" sz="2200" dirty="0" smtClean="0"/>
              <a:t>年</a:t>
            </a:r>
            <a:r>
              <a:rPr lang="en-US" sz="2200" dirty="0" smtClean="0"/>
              <a:t>1</a:t>
            </a:r>
            <a:r>
              <a:rPr lang="zh-CN" altLang="en-US" sz="2200" dirty="0" smtClean="0"/>
              <a:t>月</a:t>
            </a:r>
            <a:r>
              <a:rPr lang="en-US" sz="2200" dirty="0" smtClean="0"/>
              <a:t>14</a:t>
            </a:r>
            <a:r>
              <a:rPr lang="zh-CN" altLang="en-US" sz="2200" dirty="0" smtClean="0"/>
              <a:t>日，中共中央印发了</a:t>
            </a:r>
            <a:r>
              <a:rPr lang="en-US" altLang="zh-CN" sz="2200" dirty="0" smtClean="0"/>
              <a:t>《</a:t>
            </a:r>
            <a:r>
              <a:rPr lang="zh-CN" altLang="en-US" sz="2200" dirty="0" smtClean="0"/>
              <a:t>党政领导干部选拔任用工作条例</a:t>
            </a:r>
            <a:r>
              <a:rPr lang="en-US" altLang="zh-CN" sz="2200" dirty="0" smtClean="0"/>
              <a:t>》</a:t>
            </a:r>
            <a:r>
              <a:rPr lang="zh-CN" altLang="en-US" sz="2200" dirty="0" smtClean="0"/>
              <a:t>。</a:t>
            </a:r>
          </a:p>
          <a:p>
            <a:pPr latinLnBrk="1"/>
            <a:r>
              <a:rPr lang="en-US" sz="2200" dirty="0" smtClean="0"/>
              <a:t>3</a:t>
            </a:r>
            <a:r>
              <a:rPr lang="zh-CN" altLang="en-US" sz="2200" dirty="0" smtClean="0"/>
              <a:t>、</a:t>
            </a:r>
            <a:r>
              <a:rPr lang="en-US" sz="2200" dirty="0" smtClean="0"/>
              <a:t>2015</a:t>
            </a:r>
            <a:r>
              <a:rPr lang="zh-CN" altLang="en-US" sz="2200" dirty="0" smtClean="0"/>
              <a:t>年</a:t>
            </a:r>
            <a:r>
              <a:rPr lang="en-US" sz="2200" dirty="0" smtClean="0"/>
              <a:t>8</a:t>
            </a:r>
            <a:r>
              <a:rPr lang="zh-CN" altLang="en-US" sz="2200" dirty="0" smtClean="0"/>
              <a:t>月</a:t>
            </a:r>
            <a:r>
              <a:rPr lang="en-US" sz="2200" dirty="0" smtClean="0"/>
              <a:t>3</a:t>
            </a:r>
            <a:r>
              <a:rPr lang="zh-CN" altLang="en-US" sz="2200" dirty="0" smtClean="0"/>
              <a:t>日，党中央印发修订的</a:t>
            </a:r>
            <a:r>
              <a:rPr lang="en-US" altLang="zh-CN" sz="2200" dirty="0" smtClean="0"/>
              <a:t>《</a:t>
            </a:r>
            <a:r>
              <a:rPr lang="zh-CN" altLang="en-US" sz="2200" dirty="0" smtClean="0"/>
              <a:t>中国共产党巡视工作条例</a:t>
            </a:r>
            <a:r>
              <a:rPr lang="en-US" altLang="zh-CN" sz="2200" dirty="0" smtClean="0"/>
              <a:t>》 </a:t>
            </a:r>
            <a:r>
              <a:rPr lang="zh-CN" altLang="en-US" sz="2200" dirty="0" smtClean="0"/>
              <a:t>自</a:t>
            </a:r>
            <a:r>
              <a:rPr lang="en-US" sz="2200" dirty="0" smtClean="0"/>
              <a:t>2015</a:t>
            </a:r>
            <a:r>
              <a:rPr lang="zh-CN" altLang="en-US" sz="2200" dirty="0" smtClean="0"/>
              <a:t>年</a:t>
            </a:r>
            <a:r>
              <a:rPr lang="en-US" sz="2200" dirty="0" smtClean="0"/>
              <a:t>8</a:t>
            </a:r>
            <a:r>
              <a:rPr lang="zh-CN" altLang="en-US" sz="2200" dirty="0" smtClean="0"/>
              <a:t>月</a:t>
            </a:r>
            <a:r>
              <a:rPr lang="en-US" sz="2200" dirty="0" smtClean="0"/>
              <a:t>3</a:t>
            </a:r>
            <a:r>
              <a:rPr lang="zh-CN" altLang="en-US" sz="2200" dirty="0" smtClean="0"/>
              <a:t>日起施行。</a:t>
            </a:r>
          </a:p>
          <a:p>
            <a:pPr latinLnBrk="1"/>
            <a:r>
              <a:rPr lang="en-US" sz="2200" dirty="0" smtClean="0"/>
              <a:t>4</a:t>
            </a:r>
            <a:r>
              <a:rPr lang="zh-CN" altLang="en-US" sz="2200" dirty="0" smtClean="0"/>
              <a:t>、修订后的</a:t>
            </a:r>
            <a:r>
              <a:rPr lang="en-US" altLang="zh-CN" sz="2200" dirty="0" smtClean="0"/>
              <a:t>《</a:t>
            </a:r>
            <a:r>
              <a:rPr lang="zh-CN" altLang="en-US" sz="2200" dirty="0" smtClean="0"/>
              <a:t>中国共产党廉洁自律准则</a:t>
            </a:r>
            <a:r>
              <a:rPr lang="en-US" altLang="zh-CN" sz="2200" dirty="0" smtClean="0"/>
              <a:t>》</a:t>
            </a:r>
            <a:r>
              <a:rPr lang="zh-CN" altLang="en-US" sz="2200" dirty="0" smtClean="0"/>
              <a:t>和</a:t>
            </a:r>
            <a:r>
              <a:rPr lang="en-US" altLang="zh-CN" sz="2200" dirty="0" smtClean="0"/>
              <a:t>《</a:t>
            </a:r>
            <a:r>
              <a:rPr lang="zh-CN" altLang="en-US" sz="2200" dirty="0" smtClean="0"/>
              <a:t>中国共产党纪律处分条例</a:t>
            </a:r>
            <a:r>
              <a:rPr lang="en-US" altLang="zh-CN" sz="2200" dirty="0" smtClean="0"/>
              <a:t>》</a:t>
            </a:r>
            <a:r>
              <a:rPr lang="zh-CN" altLang="en-US" sz="2200" dirty="0" smtClean="0"/>
              <a:t>自</a:t>
            </a:r>
            <a:r>
              <a:rPr lang="en-US" sz="2200" dirty="0" smtClean="0"/>
              <a:t>2016</a:t>
            </a:r>
            <a:r>
              <a:rPr lang="zh-CN" altLang="en-US" sz="2200" dirty="0" smtClean="0"/>
              <a:t>年</a:t>
            </a:r>
            <a:r>
              <a:rPr lang="en-US" sz="2200" dirty="0" smtClean="0"/>
              <a:t>1</a:t>
            </a:r>
            <a:r>
              <a:rPr lang="zh-CN" altLang="en-US" sz="2200" dirty="0" smtClean="0"/>
              <a:t>月</a:t>
            </a:r>
            <a:r>
              <a:rPr lang="en-US" sz="2200" dirty="0" smtClean="0"/>
              <a:t>1</a:t>
            </a:r>
            <a:r>
              <a:rPr lang="zh-CN" altLang="en-US" sz="2200" dirty="0" smtClean="0"/>
              <a:t>日起施行。</a:t>
            </a:r>
          </a:p>
          <a:p>
            <a:pPr latinLnBrk="1"/>
            <a:r>
              <a:rPr lang="en-US" sz="2200" dirty="0" smtClean="0"/>
              <a:t>   5</a:t>
            </a:r>
            <a:r>
              <a:rPr lang="zh-CN" altLang="en-US" sz="2200" dirty="0" smtClean="0"/>
              <a:t>、</a:t>
            </a:r>
            <a:r>
              <a:rPr lang="en-US" altLang="zh-CN" sz="2200" dirty="0" smtClean="0"/>
              <a:t>《</a:t>
            </a:r>
            <a:r>
              <a:rPr lang="zh-CN" altLang="en-US" sz="2200" dirty="0" smtClean="0"/>
              <a:t>中国共产党问责条例</a:t>
            </a:r>
            <a:r>
              <a:rPr lang="en-US" altLang="zh-CN" sz="2200" dirty="0" smtClean="0"/>
              <a:t>》</a:t>
            </a:r>
            <a:r>
              <a:rPr lang="zh-CN" altLang="en-US" sz="2200" dirty="0" smtClean="0"/>
              <a:t>，自</a:t>
            </a:r>
            <a:r>
              <a:rPr lang="en-US" sz="2200" dirty="0" smtClean="0"/>
              <a:t>2016</a:t>
            </a:r>
            <a:r>
              <a:rPr lang="zh-CN" altLang="en-US" sz="2200" dirty="0" smtClean="0"/>
              <a:t>年</a:t>
            </a:r>
            <a:r>
              <a:rPr lang="en-US" sz="2200" dirty="0" smtClean="0"/>
              <a:t>7</a:t>
            </a:r>
            <a:r>
              <a:rPr lang="zh-CN" altLang="en-US" sz="2200" dirty="0" smtClean="0"/>
              <a:t>月</a:t>
            </a:r>
            <a:r>
              <a:rPr lang="en-US" sz="2200" dirty="0" smtClean="0"/>
              <a:t>8</a:t>
            </a:r>
            <a:r>
              <a:rPr lang="zh-CN" altLang="en-US" sz="2200" dirty="0" smtClean="0"/>
              <a:t>日起施行。</a:t>
            </a:r>
          </a:p>
          <a:p>
            <a:pPr latinLnBrk="1"/>
            <a:r>
              <a:rPr lang="en-US" sz="2200" dirty="0" smtClean="0"/>
              <a:t>6</a:t>
            </a:r>
            <a:r>
              <a:rPr lang="zh-CN" altLang="en-US" sz="2200" dirty="0" smtClean="0"/>
              <a:t>、</a:t>
            </a:r>
            <a:r>
              <a:rPr lang="en-US" sz="2200" dirty="0" smtClean="0"/>
              <a:t>2016</a:t>
            </a:r>
            <a:r>
              <a:rPr lang="zh-CN" altLang="en-US" sz="2200" dirty="0" smtClean="0"/>
              <a:t>年</a:t>
            </a:r>
            <a:r>
              <a:rPr lang="en-US" sz="2200" dirty="0" smtClean="0"/>
              <a:t>6</a:t>
            </a:r>
            <a:r>
              <a:rPr lang="zh-CN" altLang="en-US" sz="2200" dirty="0" smtClean="0"/>
              <a:t>月，十八届六中全会审议通过了</a:t>
            </a:r>
            <a:r>
              <a:rPr lang="en-US" altLang="zh-CN" sz="2200" dirty="0" smtClean="0"/>
              <a:t>《</a:t>
            </a:r>
            <a:r>
              <a:rPr lang="zh-CN" altLang="en-US" sz="2200" dirty="0" smtClean="0"/>
              <a:t>关于新形势下党内政治生活的若干准则</a:t>
            </a:r>
            <a:r>
              <a:rPr lang="en-US" altLang="zh-CN" sz="2200" dirty="0" smtClean="0"/>
              <a:t>》</a:t>
            </a:r>
            <a:r>
              <a:rPr lang="zh-CN" altLang="en-US" sz="2200" dirty="0" smtClean="0"/>
              <a:t>和</a:t>
            </a:r>
            <a:r>
              <a:rPr lang="en-US" altLang="zh-CN" sz="2200" dirty="0" smtClean="0"/>
              <a:t>《</a:t>
            </a:r>
            <a:r>
              <a:rPr lang="zh-CN" altLang="en-US" sz="2200" dirty="0" smtClean="0"/>
              <a:t>中国共产党党内监督条例</a:t>
            </a:r>
            <a:r>
              <a:rPr lang="en-US" altLang="zh-CN" sz="2200" dirty="0" smtClean="0"/>
              <a:t>》</a:t>
            </a:r>
            <a:r>
              <a:rPr lang="zh-CN" altLang="en-US" sz="2200" dirty="0" smtClean="0"/>
              <a:t>。</a:t>
            </a:r>
          </a:p>
          <a:p>
            <a:pPr latinLnBrk="1"/>
            <a:r>
              <a:rPr lang="en-US" sz="2200" dirty="0" smtClean="0"/>
              <a:t>7</a:t>
            </a:r>
            <a:r>
              <a:rPr lang="zh-CN" altLang="en-US" sz="2200" dirty="0" smtClean="0"/>
              <a:t>、</a:t>
            </a:r>
            <a:r>
              <a:rPr lang="en-US" sz="2200" dirty="0" smtClean="0"/>
              <a:t>2016</a:t>
            </a:r>
            <a:r>
              <a:rPr lang="zh-CN" altLang="en-US" sz="2200" dirty="0" smtClean="0"/>
              <a:t>年</a:t>
            </a:r>
            <a:r>
              <a:rPr lang="en-US" sz="2200" dirty="0" smtClean="0"/>
              <a:t>8</a:t>
            </a:r>
            <a:r>
              <a:rPr lang="zh-CN" altLang="en-US" sz="2200" dirty="0" smtClean="0"/>
              <a:t>月，中共中央办公厅印发了</a:t>
            </a:r>
            <a:r>
              <a:rPr lang="en-US" altLang="zh-CN" sz="2200" dirty="0" smtClean="0"/>
              <a:t>《</a:t>
            </a:r>
            <a:r>
              <a:rPr lang="zh-CN" altLang="en-US" sz="2200" dirty="0" smtClean="0"/>
              <a:t>关于防止干部“带病提拔”的意见</a:t>
            </a:r>
            <a:r>
              <a:rPr lang="en-US" altLang="zh-CN" sz="2200" dirty="0" smtClean="0"/>
              <a:t>》</a:t>
            </a:r>
            <a:r>
              <a:rPr lang="zh-CN" altLang="en-US" sz="2200" dirty="0" smtClean="0"/>
              <a:t>，并发出通知，要求各地区各部门结合实际认真贯彻执行。</a:t>
            </a:r>
          </a:p>
          <a:p>
            <a:pPr latinLnBrk="1"/>
            <a:r>
              <a:rPr lang="en-US" sz="2200" dirty="0" smtClean="0"/>
              <a:t>8</a:t>
            </a:r>
            <a:r>
              <a:rPr lang="zh-CN" altLang="en-US" sz="2200" dirty="0" smtClean="0"/>
              <a:t>、</a:t>
            </a:r>
            <a:r>
              <a:rPr lang="en-US" sz="2200" dirty="0" smtClean="0"/>
              <a:t>2017</a:t>
            </a:r>
            <a:r>
              <a:rPr lang="zh-CN" altLang="en-US" sz="2200" dirty="0" smtClean="0"/>
              <a:t>年</a:t>
            </a:r>
            <a:r>
              <a:rPr lang="en-US" sz="2200" dirty="0" smtClean="0"/>
              <a:t>1</a:t>
            </a:r>
            <a:r>
              <a:rPr lang="zh-CN" altLang="en-US" sz="2200" dirty="0" smtClean="0"/>
              <a:t>月</a:t>
            </a:r>
            <a:r>
              <a:rPr lang="en-US" sz="2200" dirty="0" smtClean="0"/>
              <a:t>20</a:t>
            </a:r>
            <a:r>
              <a:rPr lang="zh-CN" altLang="en-US" sz="2200" dirty="0" smtClean="0"/>
              <a:t>日，</a:t>
            </a:r>
            <a:r>
              <a:rPr lang="en-US" altLang="zh-CN" sz="2200" dirty="0" smtClean="0"/>
              <a:t>《</a:t>
            </a:r>
            <a:r>
              <a:rPr lang="zh-CN" altLang="en-US" sz="2200" dirty="0" smtClean="0"/>
              <a:t>中国共产党纪律检查机关监督执纪工作规则</a:t>
            </a:r>
            <a:r>
              <a:rPr lang="en-US" sz="2200" dirty="0" smtClean="0"/>
              <a:t>(</a:t>
            </a:r>
            <a:r>
              <a:rPr lang="zh-CN" altLang="en-US" sz="2200" dirty="0" smtClean="0"/>
              <a:t>试行</a:t>
            </a:r>
            <a:r>
              <a:rPr lang="en-US" sz="2200" dirty="0" smtClean="0"/>
              <a:t>)</a:t>
            </a:r>
            <a:r>
              <a:rPr lang="en-US" altLang="zh-CN" sz="2200" dirty="0" smtClean="0"/>
              <a:t>》</a:t>
            </a:r>
            <a:r>
              <a:rPr lang="zh-CN" altLang="en-US" sz="2200" dirty="0" smtClean="0"/>
              <a:t>发布。</a:t>
            </a:r>
            <a:endParaRPr lang="en-US" altLang="zh-CN" sz="2200" dirty="0" smtClean="0"/>
          </a:p>
          <a:p>
            <a:pPr latinLnBrk="1"/>
            <a:r>
              <a:rPr lang="zh-CN" altLang="en-US" sz="2400" dirty="0" smtClean="0"/>
              <a:t>     一部部制定修订出台的党内法规立起了管党治党的纪律规范，扎紧了管权治吏的制度笼子，释放出源源不断的制度威力。</a:t>
            </a:r>
          </a:p>
          <a:p>
            <a:pPr latinLnBrk="1"/>
            <a:endParaRPr lang="zh-CN" altLang="en-US" sz="2200" dirty="0" smtClean="0"/>
          </a:p>
          <a:p>
            <a:r>
              <a:rPr lang="zh-CN" altLang="en-US" sz="2400" dirty="0" smtClean="0"/>
              <a:t>　　</a:t>
            </a:r>
            <a:endParaRPr lang="zh-CN" altLang="en-US" dirty="0"/>
          </a:p>
        </p:txBody>
      </p:sp>
    </p:spTree>
    <p:extLst>
      <p:ext uri="{BB962C8B-B14F-4D97-AF65-F5344CB8AC3E}">
        <p14:creationId xmlns="" xmlns:p14="http://schemas.microsoft.com/office/powerpoint/2010/main" val="20132909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5724644" cy="461665"/>
              </a:xfrm>
              <a:prstGeom prst="rect">
                <a:avLst/>
              </a:prstGeom>
              <a:noFill/>
            </p:spPr>
            <p:txBody>
              <a:bodyPr wrap="none" rtlCol="0">
                <a:spAutoFit/>
              </a:bodyPr>
              <a:lstStyle/>
              <a:p>
                <a:r>
                  <a:rPr lang="zh-CN" altLang="en-US" sz="2400" b="1" dirty="0" smtClean="0"/>
                  <a:t>（五）坚持纪严于法，把纪律挺在前面。</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390525" y="1460343"/>
            <a:ext cx="6886575" cy="5232202"/>
          </a:xfrm>
          <a:prstGeom prst="rect">
            <a:avLst/>
          </a:prstGeom>
        </p:spPr>
        <p:txBody>
          <a:bodyPr wrap="square">
            <a:spAutoFit/>
          </a:bodyPr>
          <a:lstStyle/>
          <a:p>
            <a:r>
              <a:rPr lang="zh-CN" altLang="en-US" sz="2400" dirty="0" smtClean="0"/>
              <a:t>    党的十八届四中全会明确提出，</a:t>
            </a:r>
            <a:r>
              <a:rPr lang="zh-CN" altLang="en-US" sz="2400" dirty="0" smtClean="0">
                <a:solidFill>
                  <a:srgbClr val="FF0000"/>
                </a:solidFill>
              </a:rPr>
              <a:t>“党规党纪严于国家法律”</a:t>
            </a:r>
            <a:r>
              <a:rPr lang="zh-CN" altLang="en-US" sz="2400" dirty="0" smtClean="0"/>
              <a:t>。习近平总书记鲜明指出，全面从严治党，要用纪律管全党、治全党，要求“各级党委要在思想认识、方法措施上跟上全面从严治党战略部署，把纪律挺在前面”。正是基于对</a:t>
            </a:r>
            <a:r>
              <a:rPr lang="zh-CN" altLang="en-US" sz="2400" b="1" dirty="0" smtClean="0"/>
              <a:t>纪与法</a:t>
            </a:r>
            <a:r>
              <a:rPr lang="zh-CN" altLang="en-US" sz="2400" dirty="0" smtClean="0"/>
              <a:t>关系的深刻认识、科学界定，准确把握“破法必先破纪”的规律，党中央提出</a:t>
            </a:r>
            <a:r>
              <a:rPr lang="zh-CN" altLang="en-US" sz="2400" dirty="0" smtClean="0">
                <a:solidFill>
                  <a:srgbClr val="FF0000"/>
                </a:solidFill>
              </a:rPr>
              <a:t>“坚持纪严于法、纪在法前，实现纪法分开”</a:t>
            </a:r>
            <a:r>
              <a:rPr lang="zh-CN" altLang="en-US" sz="2400" dirty="0" smtClean="0"/>
              <a:t>“把纪律挺起来、立起来，执行到位”的思路理念，不仅为加强纪律建设提供了重要遵循，更为推动全面从严治党规划了实施路径，</a:t>
            </a:r>
            <a:r>
              <a:rPr lang="zh-CN" altLang="en-US" sz="2400" dirty="0" smtClean="0">
                <a:solidFill>
                  <a:srgbClr val="FF0000"/>
                </a:solidFill>
              </a:rPr>
              <a:t>实现了党的纪律建设的重大理论创新，成为管党治党思想理念的一次飞跃。</a:t>
            </a:r>
          </a:p>
          <a:p>
            <a:pPr latinLnBrk="1"/>
            <a:endParaRPr lang="zh-CN" altLang="en-US" sz="2200" dirty="0" smtClean="0"/>
          </a:p>
          <a:p>
            <a:r>
              <a:rPr lang="zh-CN" altLang="en-US" sz="2400" dirty="0" smtClean="0"/>
              <a:t>　　</a:t>
            </a:r>
            <a:endParaRPr lang="zh-CN" altLang="en-US" dirty="0"/>
          </a:p>
        </p:txBody>
      </p:sp>
      <p:pic>
        <p:nvPicPr>
          <p:cNvPr id="88066" name="Picture 2" descr="https://gss1.bdstatic.com/9vo3dSag_xI4khGkpoWK1HF6hhy/baike/c0%3Dbaike92%2C5%2C5%2C92%2C30/sign=604bf76c6d061d95694b3f6a1a9d61b4/9a504fc2d56285352c975c7593ef76c6a7ef636b.jpg"/>
          <p:cNvPicPr>
            <a:picLocks noChangeAspect="1" noChangeArrowheads="1"/>
          </p:cNvPicPr>
          <p:nvPr/>
        </p:nvPicPr>
        <p:blipFill>
          <a:blip r:embed="rId4" cstate="print"/>
          <a:srcRect/>
          <a:stretch>
            <a:fillRect/>
          </a:stretch>
        </p:blipFill>
        <p:spPr bwMode="auto">
          <a:xfrm>
            <a:off x="7267575" y="1895475"/>
            <a:ext cx="4608513" cy="3705225"/>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185761" cy="461665"/>
              </a:xfrm>
              <a:prstGeom prst="rect">
                <a:avLst/>
              </a:prstGeom>
              <a:noFill/>
            </p:spPr>
            <p:txBody>
              <a:bodyPr wrap="none" rtlCol="0">
                <a:spAutoFit/>
              </a:bodyPr>
              <a:lstStyle/>
              <a:p>
                <a:r>
                  <a:rPr lang="zh-CN" altLang="en-US" sz="2400" b="1" dirty="0" smtClean="0"/>
                  <a:t>（五）深化纪检监察体制改革</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295275" y="1212694"/>
            <a:ext cx="11487150" cy="6093976"/>
          </a:xfrm>
          <a:prstGeom prst="rect">
            <a:avLst/>
          </a:prstGeom>
        </p:spPr>
        <p:txBody>
          <a:bodyPr wrap="square">
            <a:spAutoFit/>
          </a:bodyPr>
          <a:lstStyle/>
          <a:p>
            <a:r>
              <a:rPr lang="zh-CN" altLang="en-US" sz="2000" dirty="0" smtClean="0"/>
              <a:t>十八大以来，中央制定了</a:t>
            </a:r>
            <a:r>
              <a:rPr lang="en-US" altLang="zh-CN" sz="2000" dirty="0" smtClean="0"/>
              <a:t>《</a:t>
            </a:r>
            <a:r>
              <a:rPr lang="zh-CN" altLang="en-US" sz="2000" dirty="0" smtClean="0"/>
              <a:t>党的纪律检查体制改革实施方案</a:t>
            </a:r>
            <a:r>
              <a:rPr lang="en-US" altLang="zh-CN" sz="2000" dirty="0" smtClean="0"/>
              <a:t>》</a:t>
            </a:r>
            <a:r>
              <a:rPr lang="zh-CN" altLang="en-US" sz="2000" dirty="0" smtClean="0"/>
              <a:t>，明确了改革的时间表和路线图，为全面从严治党提供坚强保障。</a:t>
            </a:r>
            <a:endParaRPr lang="en-US" altLang="zh-CN" sz="2000" dirty="0" smtClean="0"/>
          </a:p>
          <a:p>
            <a:r>
              <a:rPr lang="en-US" sz="2000" b="1" dirty="0" smtClean="0"/>
              <a:t>1</a:t>
            </a:r>
            <a:r>
              <a:rPr lang="zh-CN" altLang="en-US" sz="2000" b="1" dirty="0" smtClean="0"/>
              <a:t>、落实“两个责任”。</a:t>
            </a:r>
            <a:r>
              <a:rPr lang="zh-CN" altLang="en-US" sz="2000" dirty="0" smtClean="0"/>
              <a:t>深化党的纪检体制改革，关键在于落实党风廉政建设主体责任和监督责任。中央纪委牢牢抓住主体责任这个“牛鼻子”，强化责任追究。</a:t>
            </a:r>
            <a:r>
              <a:rPr lang="en-US" sz="2000" dirty="0" smtClean="0">
                <a:solidFill>
                  <a:srgbClr val="FF0000"/>
                </a:solidFill>
              </a:rPr>
              <a:t>2015</a:t>
            </a:r>
            <a:r>
              <a:rPr lang="zh-CN" altLang="en-US" sz="2000" dirty="0" smtClean="0">
                <a:solidFill>
                  <a:srgbClr val="FF0000"/>
                </a:solidFill>
              </a:rPr>
              <a:t>年，共有</a:t>
            </a:r>
            <a:r>
              <a:rPr lang="en-US" sz="2000" dirty="0" smtClean="0">
                <a:solidFill>
                  <a:srgbClr val="FF0000"/>
                </a:solidFill>
              </a:rPr>
              <a:t>850</a:t>
            </a:r>
            <a:r>
              <a:rPr lang="zh-CN" altLang="en-US" sz="2000" dirty="0" smtClean="0">
                <a:solidFill>
                  <a:srgbClr val="FF0000"/>
                </a:solidFill>
              </a:rPr>
              <a:t>余个单位的党委</a:t>
            </a:r>
            <a:r>
              <a:rPr lang="en-US" sz="2000" dirty="0" smtClean="0">
                <a:solidFill>
                  <a:srgbClr val="FF0000"/>
                </a:solidFill>
              </a:rPr>
              <a:t>(</a:t>
            </a:r>
            <a:r>
              <a:rPr lang="zh-CN" altLang="en-US" sz="2000" dirty="0" smtClean="0">
                <a:solidFill>
                  <a:srgbClr val="FF0000"/>
                </a:solidFill>
              </a:rPr>
              <a:t>党组</a:t>
            </a:r>
            <a:r>
              <a:rPr lang="en-US" sz="2000" dirty="0" smtClean="0">
                <a:solidFill>
                  <a:srgbClr val="FF0000"/>
                </a:solidFill>
              </a:rPr>
              <a:t>)</a:t>
            </a:r>
            <a:r>
              <a:rPr lang="zh-CN" altLang="en-US" sz="2000" dirty="0" smtClean="0">
                <a:solidFill>
                  <a:srgbClr val="FF0000"/>
                </a:solidFill>
              </a:rPr>
              <a:t>、纪委</a:t>
            </a:r>
            <a:r>
              <a:rPr lang="en-US" sz="2000" dirty="0" smtClean="0">
                <a:solidFill>
                  <a:srgbClr val="FF0000"/>
                </a:solidFill>
              </a:rPr>
              <a:t>(</a:t>
            </a:r>
            <a:r>
              <a:rPr lang="zh-CN" altLang="en-US" sz="2000" dirty="0" smtClean="0">
                <a:solidFill>
                  <a:srgbClr val="FF0000"/>
                </a:solidFill>
              </a:rPr>
              <a:t>纪检组</a:t>
            </a:r>
            <a:r>
              <a:rPr lang="en-US" sz="2000" dirty="0" smtClean="0">
                <a:solidFill>
                  <a:srgbClr val="FF0000"/>
                </a:solidFill>
              </a:rPr>
              <a:t>)</a:t>
            </a:r>
            <a:r>
              <a:rPr lang="zh-CN" altLang="en-US" sz="2000" dirty="0" smtClean="0">
                <a:solidFill>
                  <a:srgbClr val="FF0000"/>
                </a:solidFill>
              </a:rPr>
              <a:t>和</a:t>
            </a:r>
            <a:r>
              <a:rPr lang="en-US" sz="2000" dirty="0" smtClean="0">
                <a:solidFill>
                  <a:srgbClr val="FF0000"/>
                </a:solidFill>
              </a:rPr>
              <a:t>1.5</a:t>
            </a:r>
            <a:r>
              <a:rPr lang="zh-CN" altLang="en-US" sz="2000" dirty="0" smtClean="0">
                <a:solidFill>
                  <a:srgbClr val="FF0000"/>
                </a:solidFill>
              </a:rPr>
              <a:t>万余名党员领导干部，因落实“两个责任”不到位受到责任追究。</a:t>
            </a:r>
          </a:p>
          <a:p>
            <a:r>
              <a:rPr lang="en-US" sz="2000" b="1" dirty="0" smtClean="0"/>
              <a:t>2</a:t>
            </a:r>
            <a:r>
              <a:rPr lang="zh-CN" altLang="en-US" sz="2000" b="1" dirty="0" smtClean="0"/>
              <a:t>、推进“两个为主”</a:t>
            </a:r>
            <a:r>
              <a:rPr lang="zh-CN" altLang="en-US" sz="2000" dirty="0" smtClean="0"/>
              <a:t>。为破解“党内监督难”的问题，稳步推进“查办腐败案件以上级纪委领导为主”、“各级纪委书记、副书记的提名和考察以上级纪委会同组织部门为主”，强化上级纪委对下级纪委的领导。党委对同级纪委的话事权收窄，上级纪委对下级党委的控制面加宽，“一把手”监督难问题正在逐渐疏解。</a:t>
            </a:r>
            <a:endParaRPr lang="en-US" altLang="zh-CN" sz="2000" dirty="0" smtClean="0"/>
          </a:p>
          <a:p>
            <a:r>
              <a:rPr lang="en-US" sz="2000" b="1" dirty="0" smtClean="0"/>
              <a:t>3</a:t>
            </a:r>
            <a:r>
              <a:rPr lang="zh-CN" altLang="en-US" sz="2000" b="1" dirty="0" smtClean="0"/>
              <a:t>、深化 “三转”。</a:t>
            </a:r>
            <a:r>
              <a:rPr lang="en-US" sz="2000" dirty="0" smtClean="0"/>
              <a:t>2014</a:t>
            </a:r>
            <a:r>
              <a:rPr lang="zh-CN" altLang="en-US" sz="2000" dirty="0" smtClean="0"/>
              <a:t>年</a:t>
            </a:r>
            <a:r>
              <a:rPr lang="en-US" sz="2000" dirty="0" smtClean="0"/>
              <a:t>1</a:t>
            </a:r>
            <a:r>
              <a:rPr lang="zh-CN" altLang="en-US" sz="2000" dirty="0" smtClean="0"/>
              <a:t>月，十八届中央纪委三次全会提出：“深化转职能、转方式、转作风，用铁的纪律打造纪检监察队伍。”</a:t>
            </a:r>
          </a:p>
          <a:p>
            <a:r>
              <a:rPr lang="zh-CN" altLang="en-US" sz="2000" dirty="0" smtClean="0"/>
              <a:t>转职能：明确定位，突出职责主业，理清责任</a:t>
            </a:r>
            <a:r>
              <a:rPr lang="en-US" sz="2000" dirty="0" smtClean="0"/>
              <a:t>;</a:t>
            </a:r>
            <a:endParaRPr lang="zh-CN" altLang="en-US" sz="2000" dirty="0" smtClean="0"/>
          </a:p>
          <a:p>
            <a:r>
              <a:rPr lang="zh-CN" altLang="en-US" sz="2000" dirty="0" smtClean="0"/>
              <a:t>转方式：抓住关键，创新工作方法</a:t>
            </a:r>
            <a:r>
              <a:rPr lang="en-US" sz="2000" dirty="0" smtClean="0"/>
              <a:t>;</a:t>
            </a:r>
            <a:endParaRPr lang="zh-CN" altLang="en-US" sz="2000" dirty="0" smtClean="0"/>
          </a:p>
          <a:p>
            <a:r>
              <a:rPr lang="zh-CN" altLang="en-US" sz="2000" dirty="0" smtClean="0"/>
              <a:t>转作风，自我监督，摆正位置，廉洁自律。</a:t>
            </a:r>
          </a:p>
          <a:p>
            <a:r>
              <a:rPr lang="en-US" sz="2000" dirty="0" smtClean="0">
                <a:solidFill>
                  <a:srgbClr val="FF0000"/>
                </a:solidFill>
              </a:rPr>
              <a:t>"</a:t>
            </a:r>
            <a:r>
              <a:rPr lang="zh-CN" altLang="en-US" sz="2000" dirty="0" smtClean="0">
                <a:solidFill>
                  <a:srgbClr val="FF0000"/>
                </a:solidFill>
              </a:rPr>
              <a:t>三转</a:t>
            </a:r>
            <a:r>
              <a:rPr lang="en-US" sz="2000" dirty="0" smtClean="0">
                <a:solidFill>
                  <a:srgbClr val="FF0000"/>
                </a:solidFill>
              </a:rPr>
              <a:t>"</a:t>
            </a:r>
            <a:r>
              <a:rPr lang="zh-CN" altLang="en-US" sz="2000" dirty="0" smtClean="0">
                <a:solidFill>
                  <a:srgbClr val="FF0000"/>
                </a:solidFill>
              </a:rPr>
              <a:t>就是要往监督执纪问责上转。</a:t>
            </a:r>
            <a:r>
              <a:rPr lang="zh-CN" altLang="en-US" sz="2000" dirty="0" smtClean="0"/>
              <a:t>纪检监察机关的专责是监督执纪，转变作风尤为重要，要带头纠正</a:t>
            </a:r>
            <a:r>
              <a:rPr lang="en-US" sz="2000" dirty="0" smtClean="0"/>
              <a:t>"</a:t>
            </a:r>
            <a:r>
              <a:rPr lang="zh-CN" altLang="en-US" sz="2000" dirty="0" smtClean="0"/>
              <a:t>四风</a:t>
            </a:r>
            <a:r>
              <a:rPr lang="en-US" sz="2000" dirty="0" smtClean="0"/>
              <a:t>"</a:t>
            </a:r>
            <a:r>
              <a:rPr lang="zh-CN" altLang="en-US" sz="2000" dirty="0" smtClean="0"/>
              <a:t>，形成严、细、深、实的工作作风，做到情况明、数字准、责任清、作风正、工作实。</a:t>
            </a:r>
          </a:p>
          <a:p>
            <a:endParaRPr lang="zh-CN" altLang="en-US" sz="2400" dirty="0" smtClean="0"/>
          </a:p>
          <a:p>
            <a:pPr latinLnBrk="1"/>
            <a:endParaRPr lang="zh-CN" altLang="en-US" sz="2200" dirty="0" smtClean="0"/>
          </a:p>
          <a:p>
            <a:r>
              <a:rPr lang="zh-CN" altLang="en-US" sz="2400" dirty="0" smtClean="0"/>
              <a:t>　　</a:t>
            </a:r>
            <a:endParaRPr lang="zh-CN" altLang="en-US" dirty="0"/>
          </a:p>
        </p:txBody>
      </p:sp>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185761" cy="461665"/>
              </a:xfrm>
              <a:prstGeom prst="rect">
                <a:avLst/>
              </a:prstGeom>
              <a:noFill/>
            </p:spPr>
            <p:txBody>
              <a:bodyPr wrap="none" rtlCol="0">
                <a:spAutoFit/>
              </a:bodyPr>
              <a:lstStyle/>
              <a:p>
                <a:r>
                  <a:rPr lang="zh-CN" altLang="en-US" sz="2400" b="1" dirty="0" smtClean="0"/>
                  <a:t>（五）深化纪检监察体制改革</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390525" y="1584168"/>
            <a:ext cx="11487150" cy="5109091"/>
          </a:xfrm>
          <a:prstGeom prst="rect">
            <a:avLst/>
          </a:prstGeom>
        </p:spPr>
        <p:txBody>
          <a:bodyPr wrap="square">
            <a:spAutoFit/>
          </a:bodyPr>
          <a:lstStyle/>
          <a:p>
            <a:pPr latinLnBrk="1"/>
            <a:r>
              <a:rPr lang="en-US" sz="2000" b="1" dirty="0" smtClean="0"/>
              <a:t>4</a:t>
            </a:r>
            <a:r>
              <a:rPr lang="zh-CN" altLang="en-US" sz="2000" b="1" dirty="0" smtClean="0"/>
              <a:t>、加强巡视工作。</a:t>
            </a:r>
            <a:r>
              <a:rPr lang="zh-CN" altLang="en-US" sz="2000" dirty="0" smtClean="0"/>
              <a:t>党的十八大以来，在中央坚强领导下，中央巡视工作领导小组扎实推进巡视全覆盖。</a:t>
            </a:r>
          </a:p>
          <a:p>
            <a:pPr latinLnBrk="1"/>
            <a:r>
              <a:rPr lang="zh-CN" altLang="en-US" sz="2000" b="1" dirty="0" smtClean="0"/>
              <a:t>（</a:t>
            </a:r>
            <a:r>
              <a:rPr lang="en-US" sz="2000" b="1" dirty="0" smtClean="0"/>
              <a:t>1</a:t>
            </a:r>
            <a:r>
              <a:rPr lang="zh-CN" altLang="en-US" sz="2000" b="1" dirty="0" smtClean="0"/>
              <a:t>）明确巡视监督定位。</a:t>
            </a:r>
            <a:r>
              <a:rPr lang="zh-CN" altLang="en-US" sz="2000" dirty="0" smtClean="0">
                <a:solidFill>
                  <a:srgbClr val="FF0000"/>
                </a:solidFill>
              </a:rPr>
              <a:t>针对以往巡视内容过于宽泛的问题</a:t>
            </a:r>
            <a:r>
              <a:rPr lang="zh-CN" altLang="en-US" sz="2000" dirty="0" smtClean="0"/>
              <a:t>，巡视组擦亮巡视利剑，聚焦问题，</a:t>
            </a:r>
            <a:r>
              <a:rPr lang="zh-CN" altLang="en-US" sz="2000" dirty="0" smtClean="0">
                <a:solidFill>
                  <a:srgbClr val="FF0000"/>
                </a:solidFill>
              </a:rPr>
              <a:t>着力发现违反政治纪律和政治规矩、违反中央八项规定精神、违规选人用人和腐败问题，</a:t>
            </a:r>
            <a:r>
              <a:rPr lang="zh-CN" altLang="en-US" sz="2000" dirty="0" smtClean="0"/>
              <a:t>巡视监督越做越实、越做越细，遏制作用不断增强。</a:t>
            </a:r>
          </a:p>
          <a:p>
            <a:r>
              <a:rPr lang="zh-CN" altLang="en-US" sz="2000" b="1" dirty="0" smtClean="0"/>
              <a:t>（</a:t>
            </a:r>
            <a:r>
              <a:rPr lang="en-US" sz="2000" b="1" dirty="0" smtClean="0"/>
              <a:t>2</a:t>
            </a:r>
            <a:r>
              <a:rPr lang="zh-CN" altLang="en-US" sz="2000" b="1" dirty="0" smtClean="0"/>
              <a:t>）创新巡视方式方法。</a:t>
            </a:r>
            <a:r>
              <a:rPr lang="zh-CN" altLang="en-US" sz="2000" dirty="0" smtClean="0"/>
              <a:t>在开展常规巡视的同时，开展机动灵活的专项巡视，冲着具体事、具体人、具体问题而去，推动查处一批严重违纪违法案件，强化不敢、知止的氛围。巡视发现问题触目惊心。</a:t>
            </a:r>
          </a:p>
          <a:p>
            <a:r>
              <a:rPr lang="zh-CN" altLang="en-US" sz="2000" b="1" dirty="0" smtClean="0"/>
              <a:t>（</a:t>
            </a:r>
            <a:r>
              <a:rPr lang="en-US" sz="2000" b="1" dirty="0" smtClean="0"/>
              <a:t>3</a:t>
            </a:r>
            <a:r>
              <a:rPr lang="zh-CN" altLang="en-US" sz="2000" b="1" dirty="0" smtClean="0"/>
              <a:t>）抓好巡视成果运用。</a:t>
            </a:r>
            <a:r>
              <a:rPr lang="zh-CN" altLang="en-US" sz="2000" dirty="0" smtClean="0"/>
              <a:t>纪检机关和组织部门对移交的问题分类处置、优先办理。</a:t>
            </a:r>
            <a:r>
              <a:rPr lang="zh-CN" altLang="en-US" sz="2000" dirty="0" smtClean="0">
                <a:solidFill>
                  <a:srgbClr val="FF0000"/>
                </a:solidFill>
              </a:rPr>
              <a:t>中纪委立案审查的领导干部案件中，超过一半的线索来自巡视。</a:t>
            </a:r>
            <a:r>
              <a:rPr lang="zh-CN" altLang="en-US" sz="2000" dirty="0" smtClean="0"/>
              <a:t>针对发现的问题，实行整改情况党内通报和向社会公布的“双公开”，接受党内和群众监督。</a:t>
            </a:r>
          </a:p>
          <a:p>
            <a:r>
              <a:rPr lang="zh-CN" altLang="en-US" sz="2000" b="1" dirty="0" smtClean="0"/>
              <a:t>（</a:t>
            </a:r>
            <a:r>
              <a:rPr lang="en-US" sz="2000" b="1" dirty="0" smtClean="0"/>
              <a:t>4</a:t>
            </a:r>
            <a:r>
              <a:rPr lang="zh-CN" altLang="en-US" sz="2000" b="1" dirty="0" smtClean="0"/>
              <a:t>）</a:t>
            </a:r>
            <a:r>
              <a:rPr lang="en-US" altLang="zh-CN" sz="2000" b="1" dirty="0" smtClean="0"/>
              <a:t>《</a:t>
            </a:r>
            <a:r>
              <a:rPr lang="zh-CN" altLang="en-US" sz="2000" b="1" dirty="0" smtClean="0"/>
              <a:t>巡视条例</a:t>
            </a:r>
            <a:r>
              <a:rPr lang="en-US" altLang="zh-CN" sz="2000" b="1" dirty="0" smtClean="0"/>
              <a:t>》</a:t>
            </a:r>
            <a:r>
              <a:rPr lang="zh-CN" altLang="en-US" sz="2000" b="1" dirty="0" smtClean="0"/>
              <a:t>再度修改亮点多。</a:t>
            </a:r>
            <a:r>
              <a:rPr lang="en-US" sz="2000" dirty="0" smtClean="0"/>
              <a:t>2017</a:t>
            </a:r>
            <a:r>
              <a:rPr lang="zh-CN" altLang="en-US" sz="2000" dirty="0" smtClean="0"/>
              <a:t>年</a:t>
            </a:r>
            <a:r>
              <a:rPr lang="en-US" sz="2000" dirty="0" smtClean="0"/>
              <a:t>7</a:t>
            </a:r>
            <a:r>
              <a:rPr lang="zh-CN" altLang="en-US" sz="2000" dirty="0" smtClean="0"/>
              <a:t>月，党中央再次修订</a:t>
            </a:r>
            <a:r>
              <a:rPr lang="en-US" altLang="zh-CN" sz="2000" dirty="0" smtClean="0"/>
              <a:t>《</a:t>
            </a:r>
            <a:r>
              <a:rPr lang="zh-CN" altLang="en-US" sz="2000" dirty="0" smtClean="0"/>
              <a:t>中国共产党巡视工作条例</a:t>
            </a:r>
            <a:r>
              <a:rPr lang="en-US" altLang="zh-CN" sz="2000" dirty="0" smtClean="0"/>
              <a:t>》</a:t>
            </a:r>
            <a:r>
              <a:rPr lang="zh-CN" altLang="en-US" sz="2000" dirty="0" smtClean="0"/>
              <a:t>，</a:t>
            </a:r>
            <a:r>
              <a:rPr lang="zh-CN" altLang="en-US" sz="2000" dirty="0" smtClean="0">
                <a:solidFill>
                  <a:srgbClr val="FF0000"/>
                </a:solidFill>
              </a:rPr>
              <a:t>将市县巡察制度写入条例。</a:t>
            </a:r>
            <a:r>
              <a:rPr lang="zh-CN" altLang="en-US" sz="2000" dirty="0" smtClean="0"/>
              <a:t>对于市县巡察，中纪委副书记杨晓渡表示，要坚持政治巡察定位，结合基层特点，着力发现损害群众切身利益、脱离群众以及“雁过拔毛”“小官巨贪”“乡匪村霸”等腐败问题和不正之风，推动全面从严治党向基层延伸。</a:t>
            </a:r>
          </a:p>
          <a:p>
            <a:pPr latinLnBrk="1"/>
            <a:endParaRPr lang="zh-CN" altLang="en-US" sz="2200" dirty="0" smtClean="0"/>
          </a:p>
          <a:p>
            <a:r>
              <a:rPr lang="zh-CN" altLang="en-US" sz="2400" dirty="0" smtClean="0"/>
              <a:t>　　</a:t>
            </a:r>
            <a:endParaRPr lang="zh-CN" altLang="en-US" dirty="0"/>
          </a:p>
        </p:txBody>
      </p:sp>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185761" cy="461665"/>
              </a:xfrm>
              <a:prstGeom prst="rect">
                <a:avLst/>
              </a:prstGeom>
              <a:noFill/>
            </p:spPr>
            <p:txBody>
              <a:bodyPr wrap="none" rtlCol="0">
                <a:spAutoFit/>
              </a:bodyPr>
              <a:lstStyle/>
              <a:p>
                <a:r>
                  <a:rPr lang="zh-CN" altLang="en-US" sz="2400" b="1" dirty="0" smtClean="0"/>
                  <a:t>（五）深化纪检监察体制改革</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390525" y="1584168"/>
            <a:ext cx="11487150" cy="4585871"/>
          </a:xfrm>
          <a:prstGeom prst="rect">
            <a:avLst/>
          </a:prstGeom>
        </p:spPr>
        <p:txBody>
          <a:bodyPr wrap="square">
            <a:spAutoFit/>
          </a:bodyPr>
          <a:lstStyle/>
          <a:p>
            <a:r>
              <a:rPr lang="en-US" sz="2000" b="1" dirty="0" smtClean="0"/>
              <a:t>5</a:t>
            </a:r>
            <a:r>
              <a:rPr lang="zh-CN" altLang="en-US" sz="2000" b="1" dirty="0" smtClean="0"/>
              <a:t>、正确运用监督执纪“四种形态”。</a:t>
            </a:r>
            <a:r>
              <a:rPr lang="zh-CN" altLang="en-US" sz="2000" dirty="0" smtClean="0"/>
              <a:t> 监督执纪“四种形态”指的是，党内关系要正常化，批评和自我批评要经常开展，让咬耳扯袖、红脸出汗成为常态</a:t>
            </a:r>
            <a:r>
              <a:rPr lang="en-US" sz="2000" dirty="0" smtClean="0"/>
              <a:t>;</a:t>
            </a:r>
            <a:r>
              <a:rPr lang="zh-CN" altLang="en-US" sz="2000" dirty="0" smtClean="0"/>
              <a:t>党纪轻处分和组织处理要成为大多数</a:t>
            </a:r>
            <a:r>
              <a:rPr lang="en-US" sz="2000" dirty="0" smtClean="0"/>
              <a:t>;</a:t>
            </a:r>
            <a:r>
              <a:rPr lang="zh-CN" altLang="en-US" sz="2000" dirty="0" smtClean="0"/>
              <a:t>对严重违纪的重处分、作出重大职务调整应当是少数</a:t>
            </a:r>
            <a:r>
              <a:rPr lang="en-US" sz="2000" dirty="0" smtClean="0"/>
              <a:t>;</a:t>
            </a:r>
            <a:r>
              <a:rPr lang="zh-CN" altLang="en-US" sz="2000" dirty="0" smtClean="0"/>
              <a:t>严重违纪涉嫌违法立案审查的只能是极少数。</a:t>
            </a:r>
          </a:p>
          <a:p>
            <a:endParaRPr lang="en-US" altLang="zh-CN" sz="2000" dirty="0" smtClean="0"/>
          </a:p>
          <a:p>
            <a:endParaRPr lang="en-US" altLang="zh-CN" sz="2000" dirty="0" smtClean="0"/>
          </a:p>
          <a:p>
            <a:r>
              <a:rPr lang="zh-CN" altLang="en-US" sz="2000" dirty="0" smtClean="0">
                <a:solidFill>
                  <a:srgbClr val="FF0000"/>
                </a:solidFill>
              </a:rPr>
              <a:t>森林抚育“四道工序”与监督执纪“四种形态”之间的关系：</a:t>
            </a:r>
          </a:p>
          <a:p>
            <a:pPr lvl="0"/>
            <a:r>
              <a:rPr lang="zh-CN" altLang="en-US" sz="2000" b="1" dirty="0" smtClean="0"/>
              <a:t>锄草松土</a:t>
            </a:r>
            <a:r>
              <a:rPr lang="en-US" sz="2000" b="1" dirty="0" smtClean="0"/>
              <a:t>——</a:t>
            </a:r>
            <a:r>
              <a:rPr lang="zh-CN" altLang="en-US" sz="2000" b="1" dirty="0" smtClean="0"/>
              <a:t>第一种形态</a:t>
            </a:r>
          </a:p>
          <a:p>
            <a:pPr lvl="0"/>
            <a:r>
              <a:rPr lang="zh-CN" altLang="en-US" sz="2000" b="1" dirty="0" smtClean="0"/>
              <a:t>施肥灌溉</a:t>
            </a:r>
            <a:r>
              <a:rPr lang="en-US" sz="2000" b="1" dirty="0" smtClean="0"/>
              <a:t>——</a:t>
            </a:r>
            <a:r>
              <a:rPr lang="zh-CN" altLang="en-US" sz="2000" b="1" dirty="0" smtClean="0"/>
              <a:t>第二种形态</a:t>
            </a:r>
          </a:p>
          <a:p>
            <a:pPr lvl="0"/>
            <a:r>
              <a:rPr lang="zh-CN" altLang="en-US" sz="2000" b="1" dirty="0" smtClean="0"/>
              <a:t>去藤修枝</a:t>
            </a:r>
            <a:r>
              <a:rPr lang="en-US" sz="2000" b="1" dirty="0" smtClean="0"/>
              <a:t>——</a:t>
            </a:r>
            <a:r>
              <a:rPr lang="zh-CN" altLang="en-US" sz="2000" b="1" dirty="0" smtClean="0"/>
              <a:t>第三种形态</a:t>
            </a:r>
          </a:p>
          <a:p>
            <a:r>
              <a:rPr lang="zh-CN" altLang="en-US" sz="2000" b="1" dirty="0" smtClean="0"/>
              <a:t>抚育间伐</a:t>
            </a:r>
            <a:r>
              <a:rPr lang="en-US" sz="2000" b="1" dirty="0" smtClean="0"/>
              <a:t>——</a:t>
            </a:r>
            <a:r>
              <a:rPr lang="zh-CN" altLang="en-US" sz="2000" b="1" dirty="0" smtClean="0"/>
              <a:t>第四种形态</a:t>
            </a:r>
          </a:p>
          <a:p>
            <a:pPr algn="ctr"/>
            <a:endParaRPr lang="en-US" altLang="zh-CN" sz="2000" dirty="0" smtClean="0"/>
          </a:p>
          <a:p>
            <a:pPr algn="ctr"/>
            <a:endParaRPr lang="en-US" altLang="zh-CN" sz="2000" dirty="0" smtClean="0"/>
          </a:p>
          <a:p>
            <a:pPr algn="ctr"/>
            <a:r>
              <a:rPr lang="zh-CN" altLang="en-US" sz="2800" b="1" dirty="0" smtClean="0">
                <a:solidFill>
                  <a:srgbClr val="C00000"/>
                </a:solidFill>
                <a:latin typeface="方正小标宋简体" pitchFamily="65" charset="-122"/>
                <a:ea typeface="方正小标宋简体" pitchFamily="65" charset="-122"/>
              </a:rPr>
              <a:t>我们需要山清水秀的自然生态，更需要清新健康的政治生态！</a:t>
            </a:r>
          </a:p>
          <a:p>
            <a:r>
              <a:rPr lang="zh-CN" altLang="en-US" sz="2400" dirty="0" smtClean="0"/>
              <a:t>　　</a:t>
            </a:r>
            <a:endParaRPr lang="zh-CN" altLang="en-US" dirty="0"/>
          </a:p>
        </p:txBody>
      </p:sp>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5"/>
              </a:xfrm>
              <a:prstGeom prst="rect">
                <a:avLst/>
              </a:prstGeom>
              <a:noFill/>
            </p:spPr>
            <p:txBody>
              <a:bodyPr wrap="none" rtlCol="0">
                <a:spAutoFit/>
              </a:bodyPr>
              <a:lstStyle/>
              <a:p>
                <a:r>
                  <a:rPr lang="zh-CN" altLang="en-US" sz="2400" b="1" dirty="0" smtClean="0"/>
                  <a:t>杨晶严重违纪受到处分</a:t>
                </a:r>
                <a:endParaRPr lang="zh-CN" altLang="en-US" sz="2400" dirty="0" smtClean="0"/>
              </a:p>
            </p:txBody>
          </p:sp>
        </p:grpSp>
      </p:grpSp>
      <p:sp>
        <p:nvSpPr>
          <p:cNvPr id="12" name="矩形 11"/>
          <p:cNvSpPr/>
          <p:nvPr/>
        </p:nvSpPr>
        <p:spPr>
          <a:xfrm>
            <a:off x="390525" y="1460343"/>
            <a:ext cx="7333237" cy="5232202"/>
          </a:xfrm>
          <a:prstGeom prst="rect">
            <a:avLst/>
          </a:prstGeom>
        </p:spPr>
        <p:txBody>
          <a:bodyPr wrap="square">
            <a:spAutoFit/>
          </a:bodyPr>
          <a:lstStyle/>
          <a:p>
            <a:r>
              <a:rPr lang="zh-CN" altLang="en-US" sz="2400" dirty="0" smtClean="0"/>
              <a:t>新华社北京</a:t>
            </a:r>
            <a:r>
              <a:rPr lang="en-US" sz="2400" dirty="0" smtClean="0"/>
              <a:t>2</a:t>
            </a:r>
            <a:r>
              <a:rPr lang="zh-CN" altLang="en-US" sz="2400" dirty="0" smtClean="0"/>
              <a:t>月</a:t>
            </a:r>
            <a:r>
              <a:rPr lang="en-US" sz="2400" dirty="0" smtClean="0"/>
              <a:t>24</a:t>
            </a:r>
            <a:r>
              <a:rPr lang="zh-CN" altLang="en-US" sz="2400" dirty="0" smtClean="0"/>
              <a:t>日电 日前，经中共中央批准，中央纪律检查委员会对十八届中央书记处书记、国务委员兼国务院秘书长</a:t>
            </a:r>
            <a:r>
              <a:rPr lang="zh-CN" altLang="en-US" sz="2400" b="1" dirty="0" smtClean="0"/>
              <a:t>杨晶</a:t>
            </a:r>
            <a:r>
              <a:rPr lang="zh-CN" altLang="en-US" sz="2400" dirty="0" smtClean="0"/>
              <a:t>严重违纪问题立案审查。</a:t>
            </a:r>
          </a:p>
          <a:p>
            <a:r>
              <a:rPr lang="en-US" sz="2400" dirty="0" smtClean="0"/>
              <a:t>     </a:t>
            </a:r>
            <a:r>
              <a:rPr lang="zh-CN" altLang="en-US" sz="2400" dirty="0" smtClean="0"/>
              <a:t>经查，杨晶同志严重违反政治纪律和政治规矩、廉洁纪律，长期与不法企业主、不法社会人员不当交往，为对方利用其职务影响实施违法行为、谋取巨额私利提供便利条件，其亲属收受对方财物。在审查中，杨晶同志能够认错、悔错。</a:t>
            </a:r>
          </a:p>
          <a:p>
            <a:r>
              <a:rPr lang="en-US" sz="2400" dirty="0" smtClean="0"/>
              <a:t>     </a:t>
            </a:r>
            <a:r>
              <a:rPr lang="zh-CN" altLang="en-US" sz="2400" dirty="0" smtClean="0"/>
              <a:t>依据</a:t>
            </a:r>
            <a:r>
              <a:rPr lang="en-US" altLang="zh-CN" sz="2400" dirty="0" smtClean="0"/>
              <a:t>《</a:t>
            </a:r>
            <a:r>
              <a:rPr lang="zh-CN" altLang="en-US" sz="2400" dirty="0" smtClean="0"/>
              <a:t>中国共产党纪律处分条例</a:t>
            </a:r>
            <a:r>
              <a:rPr lang="en-US" altLang="zh-CN" sz="2400" dirty="0" smtClean="0"/>
              <a:t>》</a:t>
            </a:r>
            <a:r>
              <a:rPr lang="zh-CN" altLang="en-US" sz="2400" dirty="0" smtClean="0"/>
              <a:t>等有关规定，经中央纪委常委会会议研究并报中央政治局会议审议，决定给予杨晶同志留党察看一年、行政撤职处分，降为正部长级，按程序办理。</a:t>
            </a:r>
          </a:p>
          <a:p>
            <a:pPr latinLnBrk="1"/>
            <a:endParaRPr lang="zh-CN" altLang="en-US" sz="2200" dirty="0" smtClean="0"/>
          </a:p>
          <a:p>
            <a:r>
              <a:rPr lang="zh-CN" altLang="en-US" sz="2400" dirty="0" smtClean="0"/>
              <a:t>　　</a:t>
            </a:r>
            <a:endParaRPr lang="zh-CN" altLang="en-US" dirty="0"/>
          </a:p>
        </p:txBody>
      </p:sp>
      <p:pic>
        <p:nvPicPr>
          <p:cNvPr id="83970" name="Picture 2" descr="https://gss0.bdstatic.com/-4o3dSag_xI4khGkpoWK1HF6hhy/baike/c0%3Dbaike92%2C5%2C5%2C92%2C30/sign=edd32f13b251f819e5280b18bbdd2188/b3b7d0a20cf431ad1f2eea014936acaf2edd980e.jpg"/>
          <p:cNvPicPr>
            <a:picLocks noChangeAspect="1" noChangeArrowheads="1"/>
          </p:cNvPicPr>
          <p:nvPr/>
        </p:nvPicPr>
        <p:blipFill>
          <a:blip r:embed="rId4" cstate="print"/>
          <a:srcRect/>
          <a:stretch>
            <a:fillRect/>
          </a:stretch>
        </p:blipFill>
        <p:spPr bwMode="auto">
          <a:xfrm>
            <a:off x="8509000" y="1618641"/>
            <a:ext cx="3077799" cy="4239233"/>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flipV="1">
              <a:off x="0" y="992419"/>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5"/>
          <p:cNvSpPr txBox="1"/>
          <p:nvPr/>
        </p:nvSpPr>
        <p:spPr>
          <a:xfrm>
            <a:off x="6231749" y="1609725"/>
            <a:ext cx="5545508" cy="4961356"/>
          </a:xfrm>
          <a:prstGeom prst="rect">
            <a:avLst/>
          </a:prstGeom>
          <a:noFill/>
        </p:spPr>
        <p:txBody>
          <a:bodyPr wrap="square" lIns="91438" tIns="45719" rIns="91438" bIns="45719" rtlCol="0">
            <a:spAutoFit/>
          </a:bodyPr>
          <a:lstStyle/>
          <a:p>
            <a:r>
              <a:rPr lang="zh-CN" altLang="en-US" sz="2000" dirty="0" smtClean="0">
                <a:latin typeface="方正小标宋简体" pitchFamily="65" charset="-122"/>
                <a:ea typeface="方正小标宋简体" pitchFamily="65" charset="-122"/>
              </a:rPr>
              <a:t>     在党的十九大召开期间，中央纪委副书记杨晓渡介绍，党的十八大以来，共立案审查</a:t>
            </a:r>
            <a:r>
              <a:rPr lang="zh-CN" altLang="en-US" sz="2000" dirty="0" smtClean="0">
                <a:solidFill>
                  <a:srgbClr val="FF0000"/>
                </a:solidFill>
                <a:latin typeface="方正小标宋简体" pitchFamily="65" charset="-122"/>
                <a:ea typeface="方正小标宋简体" pitchFamily="65" charset="-122"/>
              </a:rPr>
              <a:t>省军级以上党员干部及其他中管干部</a:t>
            </a:r>
            <a:r>
              <a:rPr lang="en-US" sz="2000" dirty="0" smtClean="0">
                <a:solidFill>
                  <a:srgbClr val="FF0000"/>
                </a:solidFill>
                <a:latin typeface="方正小标宋简体" pitchFamily="65" charset="-122"/>
                <a:ea typeface="方正小标宋简体" pitchFamily="65" charset="-122"/>
              </a:rPr>
              <a:t>440</a:t>
            </a:r>
            <a:r>
              <a:rPr lang="zh-CN" altLang="en-US" sz="2000" dirty="0" smtClean="0">
                <a:solidFill>
                  <a:srgbClr val="FF0000"/>
                </a:solidFill>
                <a:latin typeface="方正小标宋简体" pitchFamily="65" charset="-122"/>
                <a:ea typeface="方正小标宋简体" pitchFamily="65" charset="-122"/>
              </a:rPr>
              <a:t>人，其中十八届中央委员、候补委员</a:t>
            </a:r>
            <a:r>
              <a:rPr lang="en-US" sz="2000" dirty="0" smtClean="0">
                <a:solidFill>
                  <a:srgbClr val="FF0000"/>
                </a:solidFill>
                <a:latin typeface="方正小标宋简体" pitchFamily="65" charset="-122"/>
                <a:ea typeface="方正小标宋简体" pitchFamily="65" charset="-122"/>
              </a:rPr>
              <a:t>43</a:t>
            </a:r>
            <a:r>
              <a:rPr lang="zh-CN" altLang="en-US" sz="2000" dirty="0" smtClean="0">
                <a:solidFill>
                  <a:srgbClr val="FF0000"/>
                </a:solidFill>
                <a:latin typeface="方正小标宋简体" pitchFamily="65" charset="-122"/>
                <a:ea typeface="方正小标宋简体" pitchFamily="65" charset="-122"/>
              </a:rPr>
              <a:t>人，中央纪委委员</a:t>
            </a:r>
            <a:r>
              <a:rPr lang="en-US" sz="2000" dirty="0" smtClean="0">
                <a:solidFill>
                  <a:srgbClr val="FF0000"/>
                </a:solidFill>
                <a:latin typeface="方正小标宋简体" pitchFamily="65" charset="-122"/>
                <a:ea typeface="方正小标宋简体" pitchFamily="65" charset="-122"/>
              </a:rPr>
              <a:t>9</a:t>
            </a:r>
            <a:r>
              <a:rPr lang="zh-CN" altLang="en-US" sz="2000" dirty="0" smtClean="0">
                <a:solidFill>
                  <a:srgbClr val="FF0000"/>
                </a:solidFill>
                <a:latin typeface="方正小标宋简体" pitchFamily="65" charset="-122"/>
                <a:ea typeface="方正小标宋简体" pitchFamily="65" charset="-122"/>
              </a:rPr>
              <a:t>人；</a:t>
            </a:r>
            <a:r>
              <a:rPr lang="zh-CN" altLang="en-US" sz="2000" dirty="0" smtClean="0">
                <a:latin typeface="方正小标宋简体" pitchFamily="65" charset="-122"/>
                <a:ea typeface="方正小标宋简体" pitchFamily="65" charset="-122"/>
              </a:rPr>
              <a:t>厅局级干部</a:t>
            </a:r>
            <a:r>
              <a:rPr lang="en-US" sz="2000" dirty="0" smtClean="0">
                <a:latin typeface="方正小标宋简体" pitchFamily="65" charset="-122"/>
                <a:ea typeface="方正小标宋简体" pitchFamily="65" charset="-122"/>
              </a:rPr>
              <a:t>8900</a:t>
            </a:r>
            <a:r>
              <a:rPr lang="zh-CN" altLang="en-US" sz="2000" dirty="0" smtClean="0">
                <a:latin typeface="方正小标宋简体" pitchFamily="65" charset="-122"/>
                <a:ea typeface="方正小标宋简体" pitchFamily="65" charset="-122"/>
              </a:rPr>
              <a:t>余人，县处级干部</a:t>
            </a:r>
            <a:r>
              <a:rPr lang="en-US" sz="2000" dirty="0" smtClean="0">
                <a:latin typeface="方正小标宋简体" pitchFamily="65" charset="-122"/>
                <a:ea typeface="方正小标宋简体" pitchFamily="65" charset="-122"/>
              </a:rPr>
              <a:t>6.3</a:t>
            </a:r>
            <a:r>
              <a:rPr lang="zh-CN" altLang="en-US" sz="2000" dirty="0" smtClean="0">
                <a:latin typeface="方正小标宋简体" pitchFamily="65" charset="-122"/>
                <a:ea typeface="方正小标宋简体" pitchFamily="65" charset="-122"/>
              </a:rPr>
              <a:t>万人。处分基层党员干部</a:t>
            </a:r>
            <a:r>
              <a:rPr lang="en-US" sz="2000" dirty="0" smtClean="0">
                <a:latin typeface="方正小标宋简体" pitchFamily="65" charset="-122"/>
                <a:ea typeface="方正小标宋简体" pitchFamily="65" charset="-122"/>
              </a:rPr>
              <a:t>27.8</a:t>
            </a:r>
            <a:r>
              <a:rPr lang="zh-CN" altLang="en-US" sz="2000" dirty="0" smtClean="0">
                <a:latin typeface="方正小标宋简体" pitchFamily="65" charset="-122"/>
                <a:ea typeface="方正小标宋简体" pitchFamily="65" charset="-122"/>
              </a:rPr>
              <a:t>万人。追回外逃人员</a:t>
            </a:r>
            <a:r>
              <a:rPr lang="en-US" sz="2000" dirty="0" smtClean="0">
                <a:latin typeface="方正小标宋简体" pitchFamily="65" charset="-122"/>
                <a:ea typeface="方正小标宋简体" pitchFamily="65" charset="-122"/>
              </a:rPr>
              <a:t>3453</a:t>
            </a:r>
            <a:r>
              <a:rPr lang="zh-CN" altLang="en-US" sz="2000" dirty="0" smtClean="0">
                <a:latin typeface="方正小标宋简体" pitchFamily="65" charset="-122"/>
                <a:ea typeface="方正小标宋简体" pitchFamily="65" charset="-122"/>
              </a:rPr>
              <a:t>名，“百名红通人员”</a:t>
            </a:r>
            <a:r>
              <a:rPr lang="en-US" sz="2000" dirty="0" smtClean="0">
                <a:latin typeface="方正小标宋简体" pitchFamily="65" charset="-122"/>
                <a:ea typeface="方正小标宋简体" pitchFamily="65" charset="-122"/>
              </a:rPr>
              <a:t>48</a:t>
            </a:r>
            <a:r>
              <a:rPr lang="zh-CN" altLang="en-US" sz="2000" dirty="0" smtClean="0">
                <a:latin typeface="方正小标宋简体" pitchFamily="65" charset="-122"/>
                <a:ea typeface="方正小标宋简体" pitchFamily="65" charset="-122"/>
              </a:rPr>
              <a:t>人落网。</a:t>
            </a:r>
          </a:p>
          <a:p>
            <a:r>
              <a:rPr lang="en-US" sz="2000" dirty="0" smtClean="0">
                <a:latin typeface="方正小标宋简体" pitchFamily="65" charset="-122"/>
                <a:ea typeface="方正小标宋简体" pitchFamily="65" charset="-122"/>
              </a:rPr>
              <a:t>   </a:t>
            </a:r>
            <a:r>
              <a:rPr lang="zh-CN" altLang="en-US" sz="2000" dirty="0" smtClean="0">
                <a:latin typeface="方正小标宋简体" pitchFamily="65" charset="-122"/>
                <a:ea typeface="方正小标宋简体" pitchFamily="65" charset="-122"/>
              </a:rPr>
              <a:t>“加强纪律性，革命无不胜。”五年不懈努力，我们党始终紧紧抓住纪律建设这个治本之策，党内法规制度体系日臻完备，党规党纪执行有力，极大强化了党员干部党章党规党纪意识，提高了党组织管党治党责任担当，推动形成反腐败斗争压倒性态势，党内政治生活气象更新，管党治党取得显著成效。</a:t>
            </a:r>
          </a:p>
          <a:p>
            <a:pPr defTabSz="457189">
              <a:lnSpc>
                <a:spcPct val="130000"/>
              </a:lnSpc>
            </a:pPr>
            <a:endParaRPr lang="zh-CN" altLang="en-US" sz="1400" dirty="0">
              <a:solidFill>
                <a:schemeClr val="bg1">
                  <a:lumMod val="50000"/>
                </a:schemeClr>
              </a:solidFill>
              <a:latin typeface="Century Gothic"/>
              <a:ea typeface="微软雅黑" panose="020B0503020204020204" pitchFamily="34" charset="-122"/>
            </a:endParaRPr>
          </a:p>
          <a:p>
            <a:pPr defTabSz="457189">
              <a:lnSpc>
                <a:spcPct val="130000"/>
              </a:lnSpc>
            </a:pPr>
            <a:endParaRPr lang="zh-CN" altLang="en-US" sz="1400" dirty="0">
              <a:solidFill>
                <a:schemeClr val="bg1">
                  <a:lumMod val="50000"/>
                </a:schemeClr>
              </a:solidFill>
              <a:latin typeface="Century Gothic"/>
              <a:ea typeface="微软雅黑" panose="020B0503020204020204" pitchFamily="34" charset="-122"/>
            </a:endParaRPr>
          </a:p>
        </p:txBody>
      </p:sp>
      <p:pic>
        <p:nvPicPr>
          <p:cNvPr id="99330" name="Picture 2" descr="点击进入下一页"/>
          <p:cNvPicPr>
            <a:picLocks noChangeAspect="1" noChangeArrowheads="1"/>
          </p:cNvPicPr>
          <p:nvPr/>
        </p:nvPicPr>
        <p:blipFill>
          <a:blip r:embed="rId4" cstate="print"/>
          <a:srcRect/>
          <a:stretch>
            <a:fillRect/>
          </a:stretch>
        </p:blipFill>
        <p:spPr bwMode="auto">
          <a:xfrm>
            <a:off x="412750" y="1871662"/>
            <a:ext cx="5238750" cy="3286126"/>
          </a:xfrm>
          <a:prstGeom prst="rect">
            <a:avLst/>
          </a:prstGeom>
          <a:noFill/>
        </p:spPr>
      </p:pic>
    </p:spTree>
    <p:extLst>
      <p:ext uri="{BB962C8B-B14F-4D97-AF65-F5344CB8AC3E}">
        <p14:creationId xmlns:p14="http://schemas.microsoft.com/office/powerpoint/2010/main" xmlns="" val="11695188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72" name="标题 1"/>
          <p:cNvSpPr txBox="1">
            <a:spLocks/>
          </p:cNvSpPr>
          <p:nvPr/>
        </p:nvSpPr>
        <p:spPr>
          <a:xfrm>
            <a:off x="-6350" y="2811966"/>
            <a:ext cx="7053942" cy="1193800"/>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smtClean="0">
                <a:solidFill>
                  <a:srgbClr val="A92F2F"/>
                </a:solidFill>
                <a:latin typeface="微软雅黑" pitchFamily="34" charset="-122"/>
                <a:ea typeface="微软雅黑" pitchFamily="34" charset="-122"/>
              </a:rPr>
              <a:t>新时代党的纪律建设</a:t>
            </a:r>
            <a:endParaRPr lang="zh-CN" altLang="en-US" sz="5400" b="1" spc="300" dirty="0">
              <a:solidFill>
                <a:srgbClr val="A92F2F"/>
              </a:solidFill>
              <a:latin typeface="微软雅黑" pitchFamily="34" charset="-122"/>
              <a:ea typeface="微软雅黑" pitchFamily="3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b="1" spc="600" dirty="0">
                  <a:solidFill>
                    <a:schemeClr val="bg1"/>
                  </a:solidFill>
                  <a:latin typeface="微软雅黑" panose="020B0503020204020204" pitchFamily="34" charset="-122"/>
                  <a:ea typeface="微软雅黑" panose="020B0503020204020204" pitchFamily="34" charset="-122"/>
                </a:rPr>
                <a:t>02</a:t>
              </a:r>
              <a:endParaRPr lang="zh-CN" altLang="zh-CN" sz="4800" b="1" spc="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6318627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60" name="图片 59"/>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7" name="图片 36"/>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sp>
        <p:nvSpPr>
          <p:cNvPr id="38" name="矩形 37"/>
          <p:cNvSpPr/>
          <p:nvPr/>
        </p:nvSpPr>
        <p:spPr>
          <a:xfrm flipH="1">
            <a:off x="6071630" y="1314061"/>
            <a:ext cx="1863264" cy="1602108"/>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文本框 283"/>
          <p:cNvSpPr txBox="1"/>
          <p:nvPr/>
        </p:nvSpPr>
        <p:spPr>
          <a:xfrm>
            <a:off x="6173690" y="1661709"/>
            <a:ext cx="1659144" cy="830997"/>
          </a:xfrm>
          <a:prstGeom prst="rect">
            <a:avLst/>
          </a:prstGeom>
          <a:noFill/>
        </p:spPr>
        <p:txBody>
          <a:bodyPr wrap="square" rtlCol="0">
            <a:spAutoFit/>
          </a:bodyPr>
          <a:lstStyle/>
          <a:p>
            <a:pPr algn="ctr"/>
            <a:r>
              <a:rPr lang="zh-CN" altLang="en-US" sz="4800" b="1" dirty="0">
                <a:solidFill>
                  <a:schemeClr val="bg1"/>
                </a:solidFill>
                <a:latin typeface="微软雅黑" pitchFamily="34" charset="-122"/>
                <a:ea typeface="微软雅黑" pitchFamily="34" charset="-122"/>
              </a:rPr>
              <a:t>目录</a:t>
            </a:r>
            <a:endParaRPr lang="en-US" altLang="zh-CN" sz="4800" dirty="0">
              <a:solidFill>
                <a:schemeClr val="bg1"/>
              </a:solidFill>
              <a:latin typeface="微软雅黑" pitchFamily="34" charset="-122"/>
              <a:ea typeface="微软雅黑" pitchFamily="34" charset="-122"/>
            </a:endParaRPr>
          </a:p>
        </p:txBody>
      </p:sp>
      <p:sp>
        <p:nvSpPr>
          <p:cNvPr id="40" name="TextBox 76"/>
          <p:cNvSpPr txBox="1"/>
          <p:nvPr/>
        </p:nvSpPr>
        <p:spPr>
          <a:xfrm>
            <a:off x="1473064" y="1359272"/>
            <a:ext cx="5032690" cy="461665"/>
          </a:xfrm>
          <a:prstGeom prst="rect">
            <a:avLst/>
          </a:prstGeom>
          <a:noFill/>
        </p:spPr>
        <p:txBody>
          <a:bodyPr wrap="square" rtlCol="0">
            <a:spAutoFit/>
          </a:bodyPr>
          <a:lstStyle/>
          <a:p>
            <a:r>
              <a:rPr lang="zh-CN" altLang="en-US" sz="2400" b="1" dirty="0" smtClean="0"/>
              <a:t>十八大以来党的纪律建设回顾</a:t>
            </a:r>
            <a:endParaRPr lang="zh-CN" altLang="en-US" sz="2400" dirty="0"/>
          </a:p>
        </p:txBody>
      </p:sp>
      <p:sp>
        <p:nvSpPr>
          <p:cNvPr id="41" name="TextBox 77"/>
          <p:cNvSpPr txBox="1"/>
          <p:nvPr/>
        </p:nvSpPr>
        <p:spPr>
          <a:xfrm>
            <a:off x="1473064" y="2412038"/>
            <a:ext cx="5032690" cy="461665"/>
          </a:xfrm>
          <a:prstGeom prst="rect">
            <a:avLst/>
          </a:prstGeom>
          <a:noFill/>
        </p:spPr>
        <p:txBody>
          <a:bodyPr wrap="square" rtlCol="0">
            <a:spAutoFit/>
          </a:bodyPr>
          <a:lstStyle/>
          <a:p>
            <a:r>
              <a:rPr lang="zh-CN" altLang="en-US" sz="2400" b="1" dirty="0" smtClean="0"/>
              <a:t>新时代党的纪律建设</a:t>
            </a:r>
            <a:endParaRPr lang="zh-CN" altLang="en-US" sz="2400" dirty="0"/>
          </a:p>
        </p:txBody>
      </p:sp>
      <p:sp>
        <p:nvSpPr>
          <p:cNvPr id="42" name="TextBox 78"/>
          <p:cNvSpPr txBox="1"/>
          <p:nvPr/>
        </p:nvSpPr>
        <p:spPr>
          <a:xfrm>
            <a:off x="1475046" y="3427698"/>
            <a:ext cx="5032690" cy="461665"/>
          </a:xfrm>
          <a:prstGeom prst="rect">
            <a:avLst/>
          </a:prstGeom>
          <a:noFill/>
        </p:spPr>
        <p:txBody>
          <a:bodyPr wrap="square" rtlCol="0">
            <a:spAutoFit/>
          </a:bodyPr>
          <a:lstStyle/>
          <a:p>
            <a:pPr lvl="0"/>
            <a:r>
              <a:rPr lang="zh-CN" altLang="en-US" sz="2400" b="1" dirty="0" smtClean="0"/>
              <a:t>争做净化党内政治生态的护林员</a:t>
            </a:r>
            <a:endParaRPr lang="zh-CN" altLang="en-US" dirty="0">
              <a:solidFill>
                <a:schemeClr val="bg1">
                  <a:lumMod val="50000"/>
                </a:schemeClr>
              </a:solidFill>
              <a:latin typeface="微软雅黑" pitchFamily="34" charset="-122"/>
              <a:ea typeface="微软雅黑" pitchFamily="34" charset="-122"/>
            </a:endParaRPr>
          </a:p>
        </p:txBody>
      </p:sp>
      <p:grpSp>
        <p:nvGrpSpPr>
          <p:cNvPr id="44" name="组合 43"/>
          <p:cNvGrpSpPr/>
          <p:nvPr/>
        </p:nvGrpSpPr>
        <p:grpSpPr>
          <a:xfrm>
            <a:off x="694108" y="1304344"/>
            <a:ext cx="624684" cy="600549"/>
            <a:chOff x="2215144" y="982844"/>
            <a:chExt cx="1120898" cy="842780"/>
          </a:xfrm>
          <a:solidFill>
            <a:srgbClr val="A92F2F"/>
          </a:solidFill>
        </p:grpSpPr>
        <p:sp>
          <p:nvSpPr>
            <p:cNvPr id="45" name="平行四边形 44"/>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6"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7" name="组合 46"/>
          <p:cNvGrpSpPr/>
          <p:nvPr/>
        </p:nvGrpSpPr>
        <p:grpSpPr>
          <a:xfrm>
            <a:off x="694108" y="3358256"/>
            <a:ext cx="624684" cy="600549"/>
            <a:chOff x="2215144" y="982844"/>
            <a:chExt cx="1120898" cy="842780"/>
          </a:xfrm>
          <a:solidFill>
            <a:srgbClr val="A92F2F"/>
          </a:solidFill>
        </p:grpSpPr>
        <p:sp>
          <p:nvSpPr>
            <p:cNvPr id="48" name="平行四边形 4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9"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0" name="组合 49"/>
          <p:cNvGrpSpPr/>
          <p:nvPr/>
        </p:nvGrpSpPr>
        <p:grpSpPr>
          <a:xfrm>
            <a:off x="710779" y="2342596"/>
            <a:ext cx="624684" cy="600549"/>
            <a:chOff x="2215144" y="982844"/>
            <a:chExt cx="1120898" cy="842780"/>
          </a:xfrm>
          <a:solidFill>
            <a:srgbClr val="A92F2F"/>
          </a:solidFill>
        </p:grpSpPr>
        <p:sp>
          <p:nvSpPr>
            <p:cNvPr id="51" name="平行四边形 5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2"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pic>
        <p:nvPicPr>
          <p:cNvPr id="58" name="图片 5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Tree>
    <p:extLst>
      <p:ext uri="{BB962C8B-B14F-4D97-AF65-F5344CB8AC3E}">
        <p14:creationId xmlns:p14="http://schemas.microsoft.com/office/powerpoint/2010/main" xmlns="" val="8048040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flipV="1">
              <a:off x="0" y="992419"/>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2" name="Picture 7"/>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072604" y="2045310"/>
            <a:ext cx="4515551" cy="390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TextBox 40"/>
          <p:cNvSpPr txBox="1"/>
          <p:nvPr/>
        </p:nvSpPr>
        <p:spPr>
          <a:xfrm>
            <a:off x="6029325" y="1790700"/>
            <a:ext cx="5467350" cy="4524315"/>
          </a:xfrm>
          <a:prstGeom prst="rect">
            <a:avLst/>
          </a:prstGeom>
          <a:noFill/>
        </p:spPr>
        <p:txBody>
          <a:bodyPr wrap="square" rtlCol="0">
            <a:spAutoFit/>
          </a:bodyPr>
          <a:lstStyle/>
          <a:p>
            <a:r>
              <a:rPr lang="zh-CN" altLang="en-US" dirty="0" smtClean="0"/>
              <a:t>    党的十九大报告指出，新时代党的建设总要求是：坚持和加强党的全面领导，坚持党要管党、全面从严治党，</a:t>
            </a:r>
            <a:r>
              <a:rPr lang="zh-CN" altLang="en-US" b="1" dirty="0" smtClean="0"/>
              <a:t>以加强党的长期执政能力建设、先进性和纯洁性建设为主线，以党的政治建设为统领</a:t>
            </a:r>
            <a:r>
              <a:rPr lang="zh-CN" altLang="en-US" dirty="0" smtClean="0"/>
              <a:t>，以坚定理想信念宗旨为根基，以调动全党积极性、主动性、创造性为着力点，</a:t>
            </a:r>
            <a:r>
              <a:rPr lang="zh-CN" altLang="en-US" b="1" dirty="0" smtClean="0"/>
              <a:t>全面推进党的政治建设、思想建设、组织建设、作风建设、纪律建设，把制度建设贯穿其中，深入推进反腐败斗争，</a:t>
            </a:r>
            <a:r>
              <a:rPr lang="zh-CN" altLang="en-US" dirty="0" smtClean="0"/>
              <a:t>不断提高党的建设质量，把党建设成为始终走在时代前列、人民衷心拥护、勇于自我革命、经得起各种风浪考验、朝气蓬勃的马克思主义执政党。</a:t>
            </a:r>
            <a:r>
              <a:rPr lang="zh-CN" altLang="en-US" b="1" dirty="0" smtClean="0"/>
              <a:t>（</a:t>
            </a:r>
            <a:r>
              <a:rPr lang="en-US" b="1" dirty="0" smtClean="0"/>
              <a:t>5+2</a:t>
            </a:r>
            <a:r>
              <a:rPr lang="zh-CN" altLang="en-US" b="1" dirty="0" smtClean="0"/>
              <a:t>）</a:t>
            </a:r>
            <a:endParaRPr lang="zh-CN" altLang="en-US" dirty="0" smtClean="0"/>
          </a:p>
          <a:p>
            <a:r>
              <a:rPr lang="zh-CN" altLang="en-US" dirty="0" smtClean="0"/>
              <a:t>    习近平总书记在十九届中央纪委二次全会上指出，要全面加强纪律建设，用严明的纪律管全党治全党。纪律严明是我们党的光荣传统和独特优势，加强纪律建设是全面从严治党的治本之策 。</a:t>
            </a:r>
          </a:p>
          <a:p>
            <a:endParaRPr lang="zh-CN" altLang="en-US" dirty="0"/>
          </a:p>
        </p:txBody>
      </p:sp>
    </p:spTree>
    <p:extLst>
      <p:ext uri="{BB962C8B-B14F-4D97-AF65-F5344CB8AC3E}">
        <p14:creationId xmlns:p14="http://schemas.microsoft.com/office/powerpoint/2010/main" xmlns="" val="820092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8186857" cy="461665"/>
              </a:xfrm>
              <a:prstGeom prst="rect">
                <a:avLst/>
              </a:prstGeom>
              <a:noFill/>
            </p:spPr>
            <p:txBody>
              <a:bodyPr wrap="none" rtlCol="0">
                <a:spAutoFit/>
              </a:bodyPr>
              <a:lstStyle/>
              <a:p>
                <a:r>
                  <a:rPr lang="zh-CN" altLang="en-US" sz="2400" b="1" dirty="0" smtClean="0"/>
                  <a:t>（一）将铁的纪律转化为党员、干部的日常习惯和自觉遵循</a:t>
                </a:r>
                <a:endParaRPr lang="zh-CN" altLang="en-US" sz="2400" dirty="0"/>
              </a:p>
            </p:txBody>
          </p:sp>
        </p:grpSp>
      </p:grpSp>
      <p:grpSp>
        <p:nvGrpSpPr>
          <p:cNvPr id="7" name="组合 6"/>
          <p:cNvGrpSpPr/>
          <p:nvPr/>
        </p:nvGrpSpPr>
        <p:grpSpPr>
          <a:xfrm>
            <a:off x="642357" y="1676797"/>
            <a:ext cx="10816218" cy="4476353"/>
            <a:chOff x="1123618" y="1101562"/>
            <a:chExt cx="6903416" cy="3334097"/>
          </a:xfrm>
        </p:grpSpPr>
        <p:sp>
          <p:nvSpPr>
            <p:cNvPr id="10" name="TextBox 8"/>
            <p:cNvSpPr txBox="1"/>
            <p:nvPr/>
          </p:nvSpPr>
          <p:spPr>
            <a:xfrm>
              <a:off x="3418924" y="1101562"/>
              <a:ext cx="4608110" cy="2819646"/>
            </a:xfrm>
            <a:prstGeom prst="rect">
              <a:avLst/>
            </a:prstGeom>
            <a:noFill/>
          </p:spPr>
          <p:txBody>
            <a:bodyPr wrap="square" rtlCol="0">
              <a:spAutoFit/>
            </a:bodyPr>
            <a:lstStyle/>
            <a:p>
              <a:r>
                <a:rPr lang="zh-CN" altLang="en-US" sz="2000" b="1" dirty="0" smtClean="0"/>
                <a:t>    党的十九大</a:t>
              </a:r>
              <a:r>
                <a:rPr lang="zh-CN" altLang="en-US" sz="2000" b="1" dirty="0" smtClean="0">
                  <a:solidFill>
                    <a:srgbClr val="FF0000"/>
                  </a:solidFill>
                </a:rPr>
                <a:t>第一次</a:t>
              </a:r>
              <a:r>
                <a:rPr lang="zh-CN" altLang="en-US" sz="2000" b="1" dirty="0" smtClean="0"/>
                <a:t>把纪律建设与政治建设、思想建设、组织建设、作风建设、制度建设并列，共同纳入党的建设新的伟大工程之中。这一重要的实践总结和理论创新，标志着我们党对坚持党要管党、全面从严治党的认识达到了一个新境界。</a:t>
              </a:r>
            </a:p>
            <a:p>
              <a:r>
                <a:rPr lang="zh-CN" altLang="en-US" sz="2000" b="1" dirty="0" smtClean="0"/>
                <a:t>    习近平总书记指出，加强纪律教育，强化纪律执行，让党员、干部知敬畏、存戒惧、守底线，</a:t>
              </a:r>
              <a:r>
                <a:rPr lang="zh-CN" altLang="en-US" sz="2000" b="1" dirty="0" smtClean="0">
                  <a:solidFill>
                    <a:srgbClr val="FF0000"/>
                  </a:solidFill>
                </a:rPr>
                <a:t>习惯在受监督和约束的环境中工作生活。</a:t>
              </a:r>
            </a:p>
            <a:p>
              <a:r>
                <a:rPr lang="zh-CN" altLang="en-US" sz="2000" b="1" dirty="0" smtClean="0"/>
                <a:t>    历史和现实反复证明，什么时候党的纪律得到充分尊重和严格执行，党的团结统一就有保证，事业就兴旺发达；什么时候党的纪律遭到践踏和破坏，党的团结统一就受到威胁，事业就遭受挫折，党在人民群众中的威望就会大打折扣。</a:t>
              </a:r>
            </a:p>
            <a:p>
              <a:r>
                <a:rPr lang="zh-CN" altLang="en-US" sz="2000" b="1" dirty="0" smtClean="0"/>
                <a:t>    纪律是我们党的生命线，也是严肃党内政治生活的根本保障。</a:t>
              </a:r>
              <a:endParaRPr lang="zh-CN" altLang="en-US" sz="2000" b="1" dirty="0"/>
            </a:p>
          </p:txBody>
        </p:sp>
        <p:sp>
          <p:nvSpPr>
            <p:cNvPr id="15" name="TextBox 13"/>
            <p:cNvSpPr txBox="1"/>
            <p:nvPr/>
          </p:nvSpPr>
          <p:spPr>
            <a:xfrm>
              <a:off x="1147999" y="2717161"/>
              <a:ext cx="1124626" cy="369204"/>
            </a:xfrm>
            <a:prstGeom prst="rect">
              <a:avLst/>
            </a:prstGeom>
            <a:noFill/>
          </p:spPr>
          <p:txBody>
            <a:bodyPr wrap="square" rtlCol="0">
              <a:spAutoFit/>
            </a:bodyPr>
            <a:lstStyle/>
            <a:p>
              <a:pPr algn="ctr"/>
              <a:r>
                <a:rPr lang="zh-CN" altLang="en-US" sz="1799" b="1" dirty="0">
                  <a:solidFill>
                    <a:schemeClr val="bg1"/>
                  </a:solidFill>
                  <a:latin typeface="+mj-ea"/>
                </a:rPr>
                <a:t>添加标题</a:t>
              </a:r>
            </a:p>
          </p:txBody>
        </p:sp>
        <p:sp>
          <p:nvSpPr>
            <p:cNvPr id="18" name="TextBox 16"/>
            <p:cNvSpPr txBox="1"/>
            <p:nvPr/>
          </p:nvSpPr>
          <p:spPr>
            <a:xfrm>
              <a:off x="1123618" y="4066455"/>
              <a:ext cx="1149006" cy="369204"/>
            </a:xfrm>
            <a:prstGeom prst="rect">
              <a:avLst/>
            </a:prstGeom>
            <a:noFill/>
          </p:spPr>
          <p:txBody>
            <a:bodyPr wrap="square" rtlCol="0">
              <a:spAutoFit/>
            </a:bodyPr>
            <a:lstStyle/>
            <a:p>
              <a:pPr algn="ctr"/>
              <a:r>
                <a:rPr lang="zh-CN" altLang="en-US" sz="1799" b="1" dirty="0">
                  <a:solidFill>
                    <a:schemeClr val="bg1"/>
                  </a:solidFill>
                  <a:latin typeface="+mj-ea"/>
                </a:rPr>
                <a:t>添加标题</a:t>
              </a:r>
            </a:p>
          </p:txBody>
        </p:sp>
      </p:grpSp>
      <p:sp>
        <p:nvSpPr>
          <p:cNvPr id="19" name="Freeform 6"/>
          <p:cNvSpPr>
            <a:spLocks noEditPoints="1"/>
          </p:cNvSpPr>
          <p:nvPr/>
        </p:nvSpPr>
        <p:spPr bwMode="auto">
          <a:xfrm>
            <a:off x="310232" y="1744242"/>
            <a:ext cx="3642643" cy="3751684"/>
          </a:xfrm>
          <a:custGeom>
            <a:avLst/>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A92F2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itchFamily="34" charset="0"/>
            </a:endParaRPr>
          </a:p>
        </p:txBody>
      </p:sp>
    </p:spTree>
    <p:extLst>
      <p:ext uri="{BB962C8B-B14F-4D97-AF65-F5344CB8AC3E}">
        <p14:creationId xmlns:p14="http://schemas.microsoft.com/office/powerpoint/2010/main" xmlns="" val="10689485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2646878"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三大纪律八项注意</a:t>
                </a:r>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533400" y="1228725"/>
            <a:ext cx="11163065"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1"/>
            </p:custDataLst>
          </p:nvPr>
        </p:nvSpPr>
        <p:spPr bwMode="auto">
          <a:xfrm>
            <a:off x="923926" y="1504950"/>
            <a:ext cx="10348678" cy="4503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en-US" sz="2000" dirty="0" smtClean="0">
                <a:solidFill>
                  <a:schemeClr val="bg1"/>
                </a:solidFill>
              </a:rPr>
              <a:t>1927</a:t>
            </a:r>
            <a:r>
              <a:rPr lang="zh-CN" altLang="en-US" sz="2000" dirty="0" smtClean="0">
                <a:solidFill>
                  <a:schemeClr val="bg1"/>
                </a:solidFill>
              </a:rPr>
              <a:t>年</a:t>
            </a:r>
            <a:r>
              <a:rPr lang="en-US" sz="2000" dirty="0" smtClean="0">
                <a:solidFill>
                  <a:schemeClr val="bg1"/>
                </a:solidFill>
              </a:rPr>
              <a:t>9</a:t>
            </a:r>
            <a:r>
              <a:rPr lang="zh-CN" altLang="en-US" sz="2000" dirty="0" smtClean="0">
                <a:solidFill>
                  <a:schemeClr val="bg1"/>
                </a:solidFill>
              </a:rPr>
              <a:t>月，毛泽东领导湘赣边界秋收起义部队在三湾时，正是当地红薯收获季节。毛泽东给部队规定了</a:t>
            </a:r>
            <a:r>
              <a:rPr lang="zh-CN" altLang="en-US" sz="2000" b="1" dirty="0" smtClean="0">
                <a:solidFill>
                  <a:schemeClr val="bg1"/>
                </a:solidFill>
              </a:rPr>
              <a:t>不拿老百姓一块红薯</a:t>
            </a:r>
            <a:r>
              <a:rPr lang="zh-CN" altLang="en-US" sz="2000" dirty="0" smtClean="0">
                <a:solidFill>
                  <a:schemeClr val="bg1"/>
                </a:solidFill>
              </a:rPr>
              <a:t>的纪律。不久，部队在打土豪时又有个别官兵将没收的财物据为己有。于是，毛泽东又有针对性地提出</a:t>
            </a:r>
            <a:r>
              <a:rPr lang="zh-CN" altLang="en-US" sz="2000" b="1" dirty="0" smtClean="0">
                <a:solidFill>
                  <a:schemeClr val="bg1"/>
                </a:solidFill>
              </a:rPr>
              <a:t>打土豪归公</a:t>
            </a:r>
            <a:r>
              <a:rPr lang="zh-CN" altLang="en-US" sz="2000" dirty="0" smtClean="0">
                <a:solidFill>
                  <a:schemeClr val="bg1"/>
                </a:solidFill>
              </a:rPr>
              <a:t>的纪律。</a:t>
            </a:r>
            <a:r>
              <a:rPr lang="en-US" sz="2000" dirty="0" smtClean="0">
                <a:solidFill>
                  <a:schemeClr val="bg1"/>
                </a:solidFill>
              </a:rPr>
              <a:t>1928</a:t>
            </a:r>
            <a:r>
              <a:rPr lang="zh-CN" altLang="en-US" sz="2000" dirty="0" smtClean="0">
                <a:solidFill>
                  <a:schemeClr val="bg1"/>
                </a:solidFill>
              </a:rPr>
              <a:t>年</a:t>
            </a:r>
            <a:r>
              <a:rPr lang="en-US" sz="2000" dirty="0" smtClean="0">
                <a:solidFill>
                  <a:schemeClr val="bg1"/>
                </a:solidFill>
              </a:rPr>
              <a:t>1</a:t>
            </a:r>
            <a:r>
              <a:rPr lang="zh-CN" altLang="en-US" sz="2000" dirty="0" smtClean="0">
                <a:solidFill>
                  <a:schemeClr val="bg1"/>
                </a:solidFill>
              </a:rPr>
              <a:t>月，部队以连、排为单位与群众广泛接触，也出现了一些损害群众利益的现象。毛泽东了解情况后，又给部队规定了</a:t>
            </a:r>
            <a:r>
              <a:rPr lang="zh-CN" altLang="en-US" sz="2000" b="1" dirty="0" smtClean="0">
                <a:solidFill>
                  <a:schemeClr val="bg1"/>
                </a:solidFill>
              </a:rPr>
              <a:t>上门板、捆禾草等六大注意事项</a:t>
            </a:r>
            <a:r>
              <a:rPr lang="zh-CN" altLang="en-US" sz="2000" dirty="0" smtClean="0">
                <a:solidFill>
                  <a:schemeClr val="bg1"/>
                </a:solidFill>
              </a:rPr>
              <a:t>，其中的主要规定都与保护人民群众的利益有关。</a:t>
            </a:r>
          </a:p>
          <a:p>
            <a:r>
              <a:rPr lang="zh-CN" altLang="en-US" sz="2000" dirty="0" smtClean="0">
                <a:solidFill>
                  <a:schemeClr val="bg1"/>
                </a:solidFill>
              </a:rPr>
              <a:t>同年</a:t>
            </a:r>
            <a:r>
              <a:rPr lang="en-US" sz="2000" dirty="0" smtClean="0">
                <a:solidFill>
                  <a:schemeClr val="bg1"/>
                </a:solidFill>
              </a:rPr>
              <a:t>4</a:t>
            </a:r>
            <a:r>
              <a:rPr lang="zh-CN" altLang="en-US" sz="2000" dirty="0" smtClean="0">
                <a:solidFill>
                  <a:schemeClr val="bg1"/>
                </a:solidFill>
              </a:rPr>
              <a:t>月初，毛泽东将过去陆续制定的纪律和注意事项综合在一起，正式定为</a:t>
            </a:r>
            <a:r>
              <a:rPr lang="zh-CN" altLang="en-US" sz="2000" b="1" dirty="0" smtClean="0">
                <a:solidFill>
                  <a:schemeClr val="bg1"/>
                </a:solidFill>
              </a:rPr>
              <a:t>三条纪律六项注意</a:t>
            </a:r>
            <a:r>
              <a:rPr lang="zh-CN" altLang="en-US" sz="2000" dirty="0" smtClean="0">
                <a:solidFill>
                  <a:schemeClr val="bg1"/>
                </a:solidFill>
              </a:rPr>
              <a:t>予以颁布。三条纪律为</a:t>
            </a:r>
            <a:r>
              <a:rPr lang="en-US" sz="2000" dirty="0" smtClean="0">
                <a:solidFill>
                  <a:schemeClr val="bg1"/>
                </a:solidFill>
              </a:rPr>
              <a:t>:</a:t>
            </a:r>
            <a:r>
              <a:rPr lang="zh-CN" altLang="en-US" sz="2000" dirty="0" smtClean="0">
                <a:solidFill>
                  <a:schemeClr val="bg1"/>
                </a:solidFill>
              </a:rPr>
              <a:t>一、不拿工人、农民、小商人一点东西</a:t>
            </a:r>
            <a:r>
              <a:rPr lang="en-US" sz="2000" dirty="0" smtClean="0">
                <a:solidFill>
                  <a:schemeClr val="bg1"/>
                </a:solidFill>
              </a:rPr>
              <a:t>;</a:t>
            </a:r>
            <a:r>
              <a:rPr lang="zh-CN" altLang="en-US" sz="2000" dirty="0" smtClean="0">
                <a:solidFill>
                  <a:schemeClr val="bg1"/>
                </a:solidFill>
              </a:rPr>
              <a:t>二、打土豪要归公</a:t>
            </a:r>
            <a:r>
              <a:rPr lang="en-US" sz="2000" dirty="0" smtClean="0">
                <a:solidFill>
                  <a:schemeClr val="bg1"/>
                </a:solidFill>
              </a:rPr>
              <a:t>;</a:t>
            </a:r>
            <a:r>
              <a:rPr lang="zh-CN" altLang="en-US" sz="2000" dirty="0" smtClean="0">
                <a:solidFill>
                  <a:schemeClr val="bg1"/>
                </a:solidFill>
              </a:rPr>
              <a:t>三、一切行动听指挥。六项注意为</a:t>
            </a:r>
            <a:r>
              <a:rPr lang="en-US" sz="2000" dirty="0" smtClean="0">
                <a:solidFill>
                  <a:schemeClr val="bg1"/>
                </a:solidFill>
              </a:rPr>
              <a:t>:</a:t>
            </a:r>
            <a:r>
              <a:rPr lang="zh-CN" altLang="en-US" sz="2000" dirty="0" smtClean="0">
                <a:solidFill>
                  <a:schemeClr val="bg1"/>
                </a:solidFill>
              </a:rPr>
              <a:t>一、上门板</a:t>
            </a:r>
            <a:r>
              <a:rPr lang="en-US" sz="2000" dirty="0" smtClean="0">
                <a:solidFill>
                  <a:schemeClr val="bg1"/>
                </a:solidFill>
              </a:rPr>
              <a:t>;</a:t>
            </a:r>
            <a:r>
              <a:rPr lang="zh-CN" altLang="en-US" sz="2000" dirty="0" smtClean="0">
                <a:solidFill>
                  <a:schemeClr val="bg1"/>
                </a:solidFill>
              </a:rPr>
              <a:t>二、捆禾草</a:t>
            </a:r>
            <a:r>
              <a:rPr lang="en-US" sz="2000" dirty="0" smtClean="0">
                <a:solidFill>
                  <a:schemeClr val="bg1"/>
                </a:solidFill>
              </a:rPr>
              <a:t>;</a:t>
            </a:r>
            <a:r>
              <a:rPr lang="zh-CN" altLang="en-US" sz="2000" dirty="0" smtClean="0">
                <a:solidFill>
                  <a:schemeClr val="bg1"/>
                </a:solidFill>
              </a:rPr>
              <a:t>三、讲话和气</a:t>
            </a:r>
            <a:r>
              <a:rPr lang="en-US" sz="2000" dirty="0" smtClean="0">
                <a:solidFill>
                  <a:schemeClr val="bg1"/>
                </a:solidFill>
              </a:rPr>
              <a:t>;</a:t>
            </a:r>
            <a:r>
              <a:rPr lang="zh-CN" altLang="en-US" sz="2000" dirty="0" smtClean="0">
                <a:solidFill>
                  <a:schemeClr val="bg1"/>
                </a:solidFill>
              </a:rPr>
              <a:t>四、买卖公平</a:t>
            </a:r>
            <a:r>
              <a:rPr lang="en-US" sz="2000" dirty="0" smtClean="0">
                <a:solidFill>
                  <a:schemeClr val="bg1"/>
                </a:solidFill>
              </a:rPr>
              <a:t>;</a:t>
            </a:r>
            <a:r>
              <a:rPr lang="zh-CN" altLang="en-US" sz="2000" dirty="0" smtClean="0">
                <a:solidFill>
                  <a:schemeClr val="bg1"/>
                </a:solidFill>
              </a:rPr>
              <a:t>五、借东西要还</a:t>
            </a:r>
            <a:r>
              <a:rPr lang="en-US" sz="2000" dirty="0" smtClean="0">
                <a:solidFill>
                  <a:schemeClr val="bg1"/>
                </a:solidFill>
              </a:rPr>
              <a:t>;</a:t>
            </a:r>
            <a:r>
              <a:rPr lang="zh-CN" altLang="en-US" sz="2000" dirty="0" smtClean="0">
                <a:solidFill>
                  <a:schemeClr val="bg1"/>
                </a:solidFill>
              </a:rPr>
              <a:t>六、损坏东西要赔。</a:t>
            </a:r>
          </a:p>
          <a:p>
            <a:r>
              <a:rPr lang="en-US" sz="2000" dirty="0" smtClean="0">
                <a:solidFill>
                  <a:schemeClr val="bg1"/>
                </a:solidFill>
              </a:rPr>
              <a:t>1929</a:t>
            </a:r>
            <a:r>
              <a:rPr lang="zh-CN" altLang="en-US" sz="2000" dirty="0" smtClean="0">
                <a:solidFill>
                  <a:schemeClr val="bg1"/>
                </a:solidFill>
              </a:rPr>
              <a:t>年以后，根据形势的发展和部队的实践经验，又将</a:t>
            </a:r>
            <a:r>
              <a:rPr lang="en-US" sz="2000" dirty="0" smtClean="0">
                <a:solidFill>
                  <a:schemeClr val="bg1"/>
                </a:solidFill>
              </a:rPr>
              <a:t>"</a:t>
            </a:r>
            <a:r>
              <a:rPr lang="zh-CN" altLang="en-US" sz="2000" dirty="0" smtClean="0">
                <a:solidFill>
                  <a:schemeClr val="bg1"/>
                </a:solidFill>
              </a:rPr>
              <a:t>行动听指挥</a:t>
            </a:r>
            <a:r>
              <a:rPr lang="en-US" sz="2000" dirty="0" smtClean="0">
                <a:solidFill>
                  <a:schemeClr val="bg1"/>
                </a:solidFill>
              </a:rPr>
              <a:t>"</a:t>
            </a:r>
            <a:r>
              <a:rPr lang="zh-CN" altLang="en-US" sz="2000" dirty="0" smtClean="0">
                <a:solidFill>
                  <a:schemeClr val="bg1"/>
                </a:solidFill>
              </a:rPr>
              <a:t>改为</a:t>
            </a:r>
            <a:r>
              <a:rPr lang="en-US" sz="2000" b="1" dirty="0" smtClean="0">
                <a:solidFill>
                  <a:schemeClr val="bg1"/>
                </a:solidFill>
              </a:rPr>
              <a:t>"</a:t>
            </a:r>
            <a:r>
              <a:rPr lang="zh-CN" altLang="en-US" sz="2000" b="1" dirty="0" smtClean="0">
                <a:solidFill>
                  <a:schemeClr val="bg1"/>
                </a:solidFill>
              </a:rPr>
              <a:t>一切行动听指挥</a:t>
            </a:r>
            <a:r>
              <a:rPr lang="en-US" sz="2000" b="1" dirty="0" smtClean="0">
                <a:solidFill>
                  <a:schemeClr val="bg1"/>
                </a:solidFill>
              </a:rPr>
              <a:t>"</a:t>
            </a:r>
            <a:r>
              <a:rPr lang="zh-CN" altLang="en-US" sz="2000" dirty="0" smtClean="0">
                <a:solidFill>
                  <a:schemeClr val="bg1"/>
                </a:solidFill>
              </a:rPr>
              <a:t>，</a:t>
            </a:r>
            <a:r>
              <a:rPr lang="en-US" sz="2000" dirty="0" smtClean="0">
                <a:solidFill>
                  <a:schemeClr val="bg1"/>
                </a:solidFill>
              </a:rPr>
              <a:t>"</a:t>
            </a:r>
            <a:r>
              <a:rPr lang="zh-CN" altLang="en-US" sz="2000" dirty="0" smtClean="0">
                <a:solidFill>
                  <a:schemeClr val="bg1"/>
                </a:solidFill>
              </a:rPr>
              <a:t>不拿工人农民一点东西</a:t>
            </a:r>
            <a:r>
              <a:rPr lang="en-US" sz="2000" dirty="0" smtClean="0">
                <a:solidFill>
                  <a:schemeClr val="bg1"/>
                </a:solidFill>
              </a:rPr>
              <a:t>"</a:t>
            </a:r>
            <a:r>
              <a:rPr lang="zh-CN" altLang="en-US" sz="2000" dirty="0" smtClean="0">
                <a:solidFill>
                  <a:schemeClr val="bg1"/>
                </a:solidFill>
              </a:rPr>
              <a:t>改为</a:t>
            </a:r>
            <a:r>
              <a:rPr lang="en-US" sz="2000" b="1" dirty="0" smtClean="0">
                <a:solidFill>
                  <a:schemeClr val="bg1"/>
                </a:solidFill>
              </a:rPr>
              <a:t>"</a:t>
            </a:r>
            <a:r>
              <a:rPr lang="zh-CN" altLang="en-US" sz="2000" b="1" dirty="0" smtClean="0">
                <a:solidFill>
                  <a:schemeClr val="bg1"/>
                </a:solidFill>
              </a:rPr>
              <a:t>不拿群众一针一线</a:t>
            </a:r>
            <a:r>
              <a:rPr lang="en-US" sz="2000" b="1" dirty="0" smtClean="0">
                <a:solidFill>
                  <a:schemeClr val="bg1"/>
                </a:solidFill>
              </a:rPr>
              <a:t>"</a:t>
            </a:r>
            <a:r>
              <a:rPr lang="zh-CN" altLang="en-US" sz="2000" dirty="0" smtClean="0">
                <a:solidFill>
                  <a:schemeClr val="bg1"/>
                </a:solidFill>
              </a:rPr>
              <a:t>，</a:t>
            </a:r>
            <a:r>
              <a:rPr lang="en-US" sz="2000" b="1" dirty="0" smtClean="0">
                <a:solidFill>
                  <a:schemeClr val="bg1"/>
                </a:solidFill>
              </a:rPr>
              <a:t>"</a:t>
            </a:r>
            <a:r>
              <a:rPr lang="zh-CN" altLang="en-US" sz="2000" b="1" dirty="0" smtClean="0">
                <a:solidFill>
                  <a:schemeClr val="bg1"/>
                </a:solidFill>
              </a:rPr>
              <a:t>打土豪要归公</a:t>
            </a:r>
            <a:r>
              <a:rPr lang="en-US" sz="2000" b="1" dirty="0" smtClean="0">
                <a:solidFill>
                  <a:schemeClr val="bg1"/>
                </a:solidFill>
              </a:rPr>
              <a:t>"</a:t>
            </a:r>
            <a:r>
              <a:rPr lang="zh-CN" altLang="en-US" sz="2000" b="1" dirty="0" smtClean="0">
                <a:solidFill>
                  <a:schemeClr val="bg1"/>
                </a:solidFill>
              </a:rPr>
              <a:t>改为</a:t>
            </a:r>
            <a:r>
              <a:rPr lang="en-US" sz="2000" b="1" dirty="0" smtClean="0">
                <a:solidFill>
                  <a:schemeClr val="bg1"/>
                </a:solidFill>
              </a:rPr>
              <a:t>"</a:t>
            </a:r>
            <a:r>
              <a:rPr lang="zh-CN" altLang="en-US" sz="2000" b="1" dirty="0" smtClean="0">
                <a:solidFill>
                  <a:schemeClr val="bg1"/>
                </a:solidFill>
              </a:rPr>
              <a:t>筹款要归公</a:t>
            </a:r>
            <a:r>
              <a:rPr lang="en-US" sz="2000" b="1" dirty="0" smtClean="0">
                <a:solidFill>
                  <a:schemeClr val="bg1"/>
                </a:solidFill>
              </a:rPr>
              <a:t>"</a:t>
            </a:r>
            <a:r>
              <a:rPr lang="zh-CN" altLang="en-US" sz="2000" b="1" dirty="0" smtClean="0">
                <a:solidFill>
                  <a:schemeClr val="bg1"/>
                </a:solidFill>
              </a:rPr>
              <a:t>，后又改为</a:t>
            </a:r>
            <a:r>
              <a:rPr lang="en-US" sz="2000" b="1" dirty="0" smtClean="0">
                <a:solidFill>
                  <a:schemeClr val="bg1"/>
                </a:solidFill>
              </a:rPr>
              <a:t>"</a:t>
            </a:r>
            <a:r>
              <a:rPr lang="zh-CN" altLang="en-US" sz="2000" b="1" dirty="0" smtClean="0">
                <a:solidFill>
                  <a:schemeClr val="bg1"/>
                </a:solidFill>
              </a:rPr>
              <a:t>一切缴获要归公</a:t>
            </a:r>
            <a:r>
              <a:rPr lang="en-US" sz="2000" b="1" dirty="0" smtClean="0">
                <a:solidFill>
                  <a:schemeClr val="bg1"/>
                </a:solidFill>
              </a:rPr>
              <a:t>"</a:t>
            </a:r>
            <a:r>
              <a:rPr lang="zh-CN" altLang="en-US" sz="2000" b="1" dirty="0" smtClean="0">
                <a:solidFill>
                  <a:schemeClr val="bg1"/>
                </a:solidFill>
              </a:rPr>
              <a:t>。</a:t>
            </a:r>
            <a:r>
              <a:rPr lang="zh-CN" altLang="en-US" sz="2000" dirty="0" smtClean="0">
                <a:solidFill>
                  <a:schemeClr val="bg1"/>
                </a:solidFill>
              </a:rPr>
              <a:t>六项注意也逐步修改补充成为八项注意</a:t>
            </a:r>
            <a:r>
              <a:rPr lang="en-US" sz="2000" dirty="0" smtClean="0">
                <a:solidFill>
                  <a:schemeClr val="bg1"/>
                </a:solidFill>
              </a:rPr>
              <a:t>:</a:t>
            </a:r>
            <a:r>
              <a:rPr lang="zh-CN" altLang="en-US" sz="2000" dirty="0" smtClean="0">
                <a:solidFill>
                  <a:schemeClr val="bg1"/>
                </a:solidFill>
              </a:rPr>
              <a:t>说话和气，买卖公平，借东西要还，损坏东西要赔，不打人骂人，不损坏庄稼，不调戏妇女，不虐待俘虏。此后，三大纪律八项注意的条文措词略有改动，并成为全军和地方武装的纪律，有力地保证了革命的胜利。</a:t>
            </a:r>
            <a:endParaRPr lang="zh-CN" altLang="en-US" sz="2000" dirty="0">
              <a:solidFill>
                <a:schemeClr val="bg1"/>
              </a:solidFill>
            </a:endParaRPr>
          </a:p>
        </p:txBody>
      </p:sp>
    </p:spTree>
    <p:extLst>
      <p:ext uri="{BB962C8B-B14F-4D97-AF65-F5344CB8AC3E}">
        <p14:creationId xmlns:p14="http://schemas.microsoft.com/office/powerpoint/2010/main" xmlns="" val="2540229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801314" cy="461665"/>
              </a:xfrm>
              <a:prstGeom prst="rect">
                <a:avLst/>
              </a:prstGeom>
              <a:noFill/>
            </p:spPr>
            <p:txBody>
              <a:bodyPr wrap="none" rtlCol="0">
                <a:spAutoFit/>
              </a:bodyPr>
              <a:lstStyle/>
              <a:p>
                <a:r>
                  <a:rPr lang="zh-CN" altLang="en-US" sz="2400" b="1" dirty="0" smtClean="0"/>
                  <a:t>（二）纪检监察体制改革全国铺开</a:t>
                </a:r>
                <a:endParaRPr lang="zh-CN" altLang="en-US" sz="2400" dirty="0"/>
              </a:p>
            </p:txBody>
          </p:sp>
        </p:grpSp>
      </p:grpSp>
      <p:sp>
        <p:nvSpPr>
          <p:cNvPr id="13" name="矩形 12"/>
          <p:cNvSpPr/>
          <p:nvPr/>
        </p:nvSpPr>
        <p:spPr>
          <a:xfrm>
            <a:off x="886371" y="1654358"/>
            <a:ext cx="10200729" cy="4093428"/>
          </a:xfrm>
          <a:prstGeom prst="rect">
            <a:avLst/>
          </a:prstGeom>
        </p:spPr>
        <p:txBody>
          <a:bodyPr wrap="square">
            <a:spAutoFit/>
          </a:bodyPr>
          <a:lstStyle/>
          <a:p>
            <a:r>
              <a:rPr lang="en-US" sz="2000" dirty="0" smtClean="0"/>
              <a:t>    2016</a:t>
            </a:r>
            <a:r>
              <a:rPr lang="zh-CN" altLang="en-US" sz="2000" dirty="0" smtClean="0"/>
              <a:t>年</a:t>
            </a:r>
            <a:r>
              <a:rPr lang="en-US" sz="2000" dirty="0" smtClean="0"/>
              <a:t>11</a:t>
            </a:r>
            <a:r>
              <a:rPr lang="zh-CN" altLang="en-US" sz="2000" dirty="0" smtClean="0"/>
              <a:t>月</a:t>
            </a:r>
            <a:r>
              <a:rPr lang="en-US" sz="2000" dirty="0" smtClean="0"/>
              <a:t>7</a:t>
            </a:r>
            <a:r>
              <a:rPr lang="zh-CN" altLang="en-US" sz="2000" dirty="0" smtClean="0"/>
              <a:t>日，中共中央办公厅印发</a:t>
            </a:r>
            <a:r>
              <a:rPr lang="en-US" altLang="zh-CN" sz="2000" dirty="0" smtClean="0"/>
              <a:t>《</a:t>
            </a:r>
            <a:r>
              <a:rPr lang="zh-CN" altLang="en-US" sz="2000" dirty="0" smtClean="0"/>
              <a:t>关于在北京市、山西省、浙江省开展国家监察体制改革试点方案</a:t>
            </a:r>
            <a:r>
              <a:rPr lang="en-US" altLang="zh-CN" sz="2000" dirty="0" smtClean="0"/>
              <a:t>》</a:t>
            </a:r>
            <a:r>
              <a:rPr lang="zh-CN" altLang="en-US" sz="2000" dirty="0" smtClean="0"/>
              <a:t>，部署在北京等三省市设立各级监察委员会，从体制机制、制度建设上先行先试、探索实践，为试点工作在全国推开积累经验。</a:t>
            </a:r>
          </a:p>
          <a:p>
            <a:r>
              <a:rPr lang="en-US" sz="2000" dirty="0" smtClean="0"/>
              <a:t>    2017</a:t>
            </a:r>
            <a:r>
              <a:rPr lang="zh-CN" altLang="en-US" sz="2000" dirty="0" smtClean="0"/>
              <a:t>年</a:t>
            </a:r>
            <a:r>
              <a:rPr lang="en-US" sz="2000" dirty="0" smtClean="0"/>
              <a:t>10</a:t>
            </a:r>
            <a:r>
              <a:rPr lang="zh-CN" altLang="en-US" sz="2000" dirty="0" smtClean="0"/>
              <a:t>月</a:t>
            </a:r>
            <a:r>
              <a:rPr lang="en-US" sz="2000" dirty="0" smtClean="0"/>
              <a:t>30</a:t>
            </a:r>
            <a:r>
              <a:rPr lang="zh-CN" altLang="en-US" sz="2000" dirty="0" smtClean="0"/>
              <a:t>日，十二届全国人大常委会第三十次会议审议了</a:t>
            </a:r>
            <a:r>
              <a:rPr lang="en-US" altLang="zh-CN" sz="2000" dirty="0" smtClean="0"/>
              <a:t>《</a:t>
            </a:r>
            <a:r>
              <a:rPr lang="zh-CN" altLang="en-US" sz="2000" dirty="0" smtClean="0"/>
              <a:t>全国人民代表大会常务委员会关于在全国各地推开国家监察体制改革试点工作的决定（草案）</a:t>
            </a:r>
            <a:r>
              <a:rPr lang="en-US" altLang="zh-CN" sz="2000" dirty="0" smtClean="0"/>
              <a:t>》</a:t>
            </a:r>
            <a:r>
              <a:rPr lang="zh-CN" altLang="en-US" sz="2000" dirty="0" smtClean="0"/>
              <a:t>。</a:t>
            </a:r>
            <a:r>
              <a:rPr lang="en-US" altLang="zh-CN" sz="2000" dirty="0" smtClean="0"/>
              <a:t>《</a:t>
            </a:r>
            <a:r>
              <a:rPr lang="zh-CN" altLang="en-US" sz="2000" dirty="0" smtClean="0"/>
              <a:t>草案</a:t>
            </a:r>
            <a:r>
              <a:rPr lang="en-US" altLang="zh-CN" sz="2000" dirty="0" smtClean="0"/>
              <a:t>》</a:t>
            </a:r>
            <a:r>
              <a:rPr lang="zh-CN" altLang="en-US" sz="2000" dirty="0" smtClean="0"/>
              <a:t>规定：“在各省、自治区、直辖市、自治州、县、自治县、市、市辖区设立监察委员会，行使监察职权。”</a:t>
            </a:r>
          </a:p>
          <a:p>
            <a:r>
              <a:rPr lang="en-US" sz="2000" dirty="0" smtClean="0"/>
              <a:t>    2018</a:t>
            </a:r>
            <a:r>
              <a:rPr lang="zh-CN" altLang="en-US" sz="2000" dirty="0" smtClean="0"/>
              <a:t>年，纪检监察体制改革全国铺开。</a:t>
            </a:r>
          </a:p>
          <a:p>
            <a:r>
              <a:rPr lang="zh-CN" altLang="en-US" sz="2000" dirty="0" smtClean="0"/>
              <a:t>党的十九届三中全会审议通过</a:t>
            </a:r>
            <a:r>
              <a:rPr lang="en-US" altLang="zh-CN" sz="2000" dirty="0" smtClean="0"/>
              <a:t>《</a:t>
            </a:r>
            <a:r>
              <a:rPr lang="zh-CN" altLang="en-US" sz="2000" dirty="0" smtClean="0"/>
              <a:t>中共中央关于深化党和国家机构改革的决定</a:t>
            </a:r>
            <a:r>
              <a:rPr lang="en-US" altLang="zh-CN" sz="2000" dirty="0" smtClean="0"/>
              <a:t>》</a:t>
            </a:r>
            <a:r>
              <a:rPr lang="zh-CN" altLang="en-US" sz="2000" dirty="0" smtClean="0"/>
              <a:t>指出：“完善权力运行制约和监督机制，组建国家、省、市、县监察委员会，同党的纪律检查机关合署办公，</a:t>
            </a:r>
            <a:r>
              <a:rPr lang="zh-CN" altLang="en-US" sz="2000" b="1" dirty="0" smtClean="0"/>
              <a:t>实现党内监督和国家机关监督、党的纪律检查和国家监察有机统一，实现对所有行使公权力的公职人员监察全覆盖。</a:t>
            </a:r>
            <a:r>
              <a:rPr lang="zh-CN" altLang="en-US" sz="2000" dirty="0" smtClean="0"/>
              <a:t>完善巡视巡察工作，增强以党内监督为主、其他监督相贯通的监察合力。”</a:t>
            </a:r>
            <a:endParaRPr lang="zh-CN" altLang="en-US" sz="2000" dirty="0"/>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87570"/>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955750" cy="461665"/>
              </a:xfrm>
              <a:prstGeom prst="rect">
                <a:avLst/>
              </a:prstGeom>
              <a:noFill/>
            </p:spPr>
            <p:txBody>
              <a:bodyPr wrap="none" rtlCol="0">
                <a:spAutoFit/>
              </a:bodyPr>
              <a:lstStyle/>
              <a:p>
                <a:r>
                  <a:rPr lang="zh-CN" altLang="en-US" sz="2400" b="1" dirty="0" smtClean="0"/>
                  <a:t>（三）各级党组织要担负起全面从严治党主体责任</a:t>
                </a:r>
                <a:endParaRPr lang="zh-CN" altLang="en-US" sz="2400" dirty="0"/>
              </a:p>
            </p:txBody>
          </p:sp>
        </p:grpSp>
      </p:grpSp>
      <p:sp>
        <p:nvSpPr>
          <p:cNvPr id="13" name="矩形 12"/>
          <p:cNvSpPr/>
          <p:nvPr/>
        </p:nvSpPr>
        <p:spPr>
          <a:xfrm>
            <a:off x="1000125" y="1902008"/>
            <a:ext cx="8858250" cy="4893647"/>
          </a:xfrm>
          <a:prstGeom prst="rect">
            <a:avLst/>
          </a:prstGeom>
        </p:spPr>
        <p:txBody>
          <a:bodyPr wrap="square">
            <a:spAutoFit/>
          </a:bodyPr>
          <a:lstStyle/>
          <a:p>
            <a:r>
              <a:rPr lang="zh-CN" altLang="en-US" sz="2400" b="1" dirty="0" smtClean="0"/>
              <a:t>        党委能否落实好主体责任直接关系纪律建设成效。要抓住主体责任这个</a:t>
            </a:r>
            <a:r>
              <a:rPr lang="zh-CN" altLang="en-US" sz="2400" b="1" dirty="0" smtClean="0">
                <a:solidFill>
                  <a:srgbClr val="FF0000"/>
                </a:solidFill>
              </a:rPr>
              <a:t>“牛鼻子”</a:t>
            </a:r>
            <a:r>
              <a:rPr lang="zh-CN" altLang="en-US" sz="2400" b="1" dirty="0" smtClean="0"/>
              <a:t>。各级党组织不能当“甩手掌柜”，不能做“老好人”，要切实把纪律建设当作重要职责，真正把担子担起来。</a:t>
            </a:r>
            <a:endParaRPr lang="en-US" altLang="zh-CN" sz="2400" b="1" dirty="0" smtClean="0"/>
          </a:p>
          <a:p>
            <a:r>
              <a:rPr lang="en-US" altLang="zh-CN" sz="2400" b="1" dirty="0" smtClean="0"/>
              <a:t>        </a:t>
            </a:r>
          </a:p>
          <a:p>
            <a:r>
              <a:rPr lang="en-US" altLang="zh-CN" sz="2400" b="1" dirty="0" smtClean="0"/>
              <a:t>       </a:t>
            </a:r>
            <a:r>
              <a:rPr lang="zh-CN" altLang="en-US" sz="2400" b="1" dirty="0" smtClean="0"/>
              <a:t>严管就是厚爱，信任不能代替监督，必须坚持真管真严、敢管敢严、长管长严，最大限度防止干部出问题，最大限度激发干部积极性。</a:t>
            </a:r>
            <a:endParaRPr lang="en-US" altLang="zh-CN" sz="2400" b="1" dirty="0" smtClean="0"/>
          </a:p>
          <a:p>
            <a:endParaRPr lang="zh-CN" altLang="en-US" sz="2400" dirty="0" smtClean="0"/>
          </a:p>
          <a:p>
            <a:endParaRPr lang="en-US" altLang="zh-CN" sz="2400" b="1" dirty="0" smtClean="0"/>
          </a:p>
          <a:p>
            <a:endParaRPr lang="en-US" altLang="zh-CN" sz="2400" b="1" dirty="0" smtClean="0"/>
          </a:p>
          <a:p>
            <a:r>
              <a:rPr lang="en-US" altLang="zh-CN" sz="2400" b="1" dirty="0" smtClean="0"/>
              <a:t>       </a:t>
            </a:r>
          </a:p>
          <a:p>
            <a:r>
              <a:rPr lang="en-US" altLang="zh-CN" sz="2400" b="1" dirty="0" smtClean="0">
                <a:solidFill>
                  <a:srgbClr val="FF0000"/>
                </a:solidFill>
              </a:rPr>
              <a:t>     </a:t>
            </a:r>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2339102" cy="461665"/>
              </a:xfrm>
              <a:prstGeom prst="rect">
                <a:avLst/>
              </a:prstGeom>
              <a:noFill/>
            </p:spPr>
            <p:txBody>
              <a:bodyPr wrap="none" rtlCol="0">
                <a:spAutoFit/>
              </a:bodyPr>
              <a:lstStyle/>
              <a:p>
                <a:r>
                  <a:rPr lang="zh-CN" altLang="en-US" sz="2400" b="1" dirty="0" smtClean="0"/>
                  <a:t>十九大党章解读</a:t>
                </a:r>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533400" y="1228725"/>
            <a:ext cx="11163065"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1"/>
            </p:custDataLst>
          </p:nvPr>
        </p:nvSpPr>
        <p:spPr bwMode="auto">
          <a:xfrm>
            <a:off x="923926" y="1504950"/>
            <a:ext cx="10348678" cy="408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3200" b="1" dirty="0" smtClean="0">
                <a:solidFill>
                  <a:schemeClr val="bg1"/>
                </a:solidFill>
              </a:rPr>
              <a:t>第四十八条</a:t>
            </a:r>
            <a:r>
              <a:rPr lang="zh-CN" altLang="en-US" sz="3200" dirty="0" smtClean="0">
                <a:solidFill>
                  <a:schemeClr val="bg1"/>
                </a:solidFill>
              </a:rPr>
              <a:t>　在中央和地方国家机关、人民团体、经济组织、文化组织和其他非党组织的领导机关中，可以成立党组。党组发挥领导核心作用。党组的任务，主要是负责贯彻执行党的路线、方针、政策；</a:t>
            </a:r>
            <a:r>
              <a:rPr lang="zh-CN" altLang="en-US" sz="3200" b="1" dirty="0" smtClean="0">
                <a:solidFill>
                  <a:srgbClr val="FFFF00"/>
                </a:solidFill>
              </a:rPr>
              <a:t>加强对本单位党的建设的领导</a:t>
            </a:r>
            <a:r>
              <a:rPr lang="zh-CN" altLang="en-US" sz="3200" b="1" dirty="0" smtClean="0">
                <a:solidFill>
                  <a:schemeClr val="bg1"/>
                </a:solidFill>
              </a:rPr>
              <a:t>（新增）</a:t>
            </a:r>
            <a:r>
              <a:rPr lang="zh-CN" altLang="en-US" sz="3200" dirty="0" smtClean="0">
                <a:solidFill>
                  <a:schemeClr val="bg1"/>
                </a:solidFill>
              </a:rPr>
              <a:t>，</a:t>
            </a:r>
            <a:r>
              <a:rPr lang="zh-CN" altLang="en-US" sz="3200" dirty="0" smtClean="0">
                <a:solidFill>
                  <a:srgbClr val="FFFF00"/>
                </a:solidFill>
              </a:rPr>
              <a:t>履行全面从严治党责任</a:t>
            </a:r>
            <a:r>
              <a:rPr lang="zh-CN" altLang="en-US" sz="3200" dirty="0" smtClean="0">
                <a:solidFill>
                  <a:schemeClr val="bg1"/>
                </a:solidFill>
              </a:rPr>
              <a:t>；讨论和决定本单位的重大问题；做好干部管理工作；</a:t>
            </a:r>
            <a:r>
              <a:rPr lang="zh-CN" altLang="en-US" sz="3200" b="1" dirty="0" smtClean="0">
                <a:solidFill>
                  <a:srgbClr val="FFFF00"/>
                </a:solidFill>
              </a:rPr>
              <a:t>讨论和决定基层党组织设置调整和发展党员、处分党员等重要事项</a:t>
            </a:r>
            <a:r>
              <a:rPr lang="zh-CN" altLang="en-US" sz="3200" dirty="0" smtClean="0">
                <a:solidFill>
                  <a:schemeClr val="bg1"/>
                </a:solidFill>
              </a:rPr>
              <a:t>（新增）；团结党外干部和群众，完成党和国家交给的任务；</a:t>
            </a:r>
            <a:r>
              <a:rPr lang="zh-CN" altLang="en-US" sz="3200" b="1" dirty="0" smtClean="0">
                <a:solidFill>
                  <a:srgbClr val="FFFF00"/>
                </a:solidFill>
              </a:rPr>
              <a:t>领导（原为指导）</a:t>
            </a:r>
            <a:r>
              <a:rPr lang="zh-CN" altLang="en-US" sz="3200" dirty="0" smtClean="0">
                <a:solidFill>
                  <a:srgbClr val="FFFF00"/>
                </a:solidFill>
              </a:rPr>
              <a:t>机关和直属单位党组织的工作</a:t>
            </a:r>
            <a:r>
              <a:rPr lang="zh-CN" altLang="en-US" sz="3200" dirty="0" smtClean="0">
                <a:solidFill>
                  <a:schemeClr val="bg1"/>
                </a:solidFill>
              </a:rPr>
              <a:t>。</a:t>
            </a:r>
          </a:p>
        </p:txBody>
      </p:sp>
    </p:spTree>
    <p:extLst>
      <p:ext uri="{BB962C8B-B14F-4D97-AF65-F5344CB8AC3E}">
        <p14:creationId xmlns:p14="http://schemas.microsoft.com/office/powerpoint/2010/main" xmlns="" val="2540229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7" name="矩形 6"/>
          <p:cNvSpPr/>
          <p:nvPr/>
        </p:nvSpPr>
        <p:spPr>
          <a:xfrm>
            <a:off x="8170985" y="1852246"/>
            <a:ext cx="2965938" cy="3108543"/>
          </a:xfrm>
          <a:prstGeom prst="rect">
            <a:avLst/>
          </a:prstGeom>
        </p:spPr>
        <p:txBody>
          <a:bodyPr wrap="square">
            <a:spAutoFit/>
          </a:bodyPr>
          <a:lstStyle/>
          <a:p>
            <a:r>
              <a:rPr lang="zh-CN" altLang="en-US" sz="2800" b="1" dirty="0" smtClean="0"/>
              <a:t>       一靠党组织主要领导的政治自觉；</a:t>
            </a:r>
            <a:endParaRPr lang="en-US" altLang="zh-CN" sz="2800" b="1" dirty="0" smtClean="0"/>
          </a:p>
          <a:p>
            <a:r>
              <a:rPr lang="en-US" altLang="zh-CN" sz="2800" b="1" dirty="0" smtClean="0"/>
              <a:t>       </a:t>
            </a:r>
            <a:r>
              <a:rPr lang="zh-CN" altLang="en-US" sz="2800" b="1" dirty="0" smtClean="0"/>
              <a:t>二靠纪委的有效监督；</a:t>
            </a:r>
            <a:endParaRPr lang="en-US" altLang="zh-CN" sz="2800" b="1" dirty="0" smtClean="0"/>
          </a:p>
          <a:p>
            <a:r>
              <a:rPr lang="zh-CN" altLang="en-US" sz="2800" b="1" dirty="0" smtClean="0"/>
              <a:t>      三靠群众监督和舆论监督。</a:t>
            </a:r>
            <a:endParaRPr lang="zh-CN" altLang="en-US" sz="2800" dirty="0"/>
          </a:p>
        </p:txBody>
      </p:sp>
      <p:sp>
        <p:nvSpPr>
          <p:cNvPr id="8" name="矩形 7"/>
          <p:cNvSpPr/>
          <p:nvPr/>
        </p:nvSpPr>
        <p:spPr>
          <a:xfrm>
            <a:off x="2203937" y="226496"/>
            <a:ext cx="3903785" cy="461665"/>
          </a:xfrm>
          <a:prstGeom prst="rect">
            <a:avLst/>
          </a:prstGeom>
        </p:spPr>
        <p:txBody>
          <a:bodyPr wrap="square">
            <a:spAutoFit/>
          </a:bodyPr>
          <a:lstStyle/>
          <a:p>
            <a:r>
              <a:rPr lang="zh-CN" altLang="en-US" sz="2400" b="1" dirty="0" smtClean="0">
                <a:solidFill>
                  <a:srgbClr val="C00000"/>
                </a:solidFill>
              </a:rPr>
              <a:t>牛鼻子关键，穿刺难。</a:t>
            </a:r>
            <a:endParaRPr lang="zh-CN" altLang="en-US" sz="2400" dirty="0">
              <a:solidFill>
                <a:srgbClr val="C00000"/>
              </a:solidFill>
            </a:endParaRPr>
          </a:p>
        </p:txBody>
      </p:sp>
      <p:sp>
        <p:nvSpPr>
          <p:cNvPr id="9" name="矩形 8"/>
          <p:cNvSpPr/>
          <p:nvPr/>
        </p:nvSpPr>
        <p:spPr>
          <a:xfrm>
            <a:off x="867507" y="1559167"/>
            <a:ext cx="3985847" cy="3416320"/>
          </a:xfrm>
          <a:prstGeom prst="rect">
            <a:avLst/>
          </a:prstGeom>
        </p:spPr>
        <p:txBody>
          <a:bodyPr wrap="square">
            <a:spAutoFit/>
          </a:bodyPr>
          <a:lstStyle/>
          <a:p>
            <a:r>
              <a:rPr lang="zh-CN" altLang="en-US" sz="2400" b="1" dirty="0" smtClean="0"/>
              <a:t>举例：某单位党组书记平时不抓党建工作，年底让秘书写汇报材料，读起来摇头晃脑：</a:t>
            </a:r>
            <a:endParaRPr lang="en-US" altLang="zh-CN" sz="2400" b="1" dirty="0" smtClean="0"/>
          </a:p>
          <a:p>
            <a:r>
              <a:rPr lang="zh-CN" altLang="en-US" sz="2400" b="1" dirty="0" smtClean="0"/>
              <a:t>      党组书记作为第一责任人，既要挂帅又要出征，对重要工作</a:t>
            </a:r>
            <a:r>
              <a:rPr lang="zh-CN" altLang="en-US" sz="2400" b="1" dirty="0" smtClean="0">
                <a:solidFill>
                  <a:srgbClr val="FF0000"/>
                </a:solidFill>
              </a:rPr>
              <a:t>亲自</a:t>
            </a:r>
            <a:r>
              <a:rPr lang="zh-CN" altLang="en-US" sz="2400" b="1" dirty="0" smtClean="0"/>
              <a:t>部署、重大问题</a:t>
            </a:r>
            <a:r>
              <a:rPr lang="zh-CN" altLang="en-US" sz="2400" b="1" dirty="0" smtClean="0">
                <a:solidFill>
                  <a:srgbClr val="FF0000"/>
                </a:solidFill>
              </a:rPr>
              <a:t>亲自</a:t>
            </a:r>
            <a:r>
              <a:rPr lang="zh-CN" altLang="en-US" sz="2400" b="1" dirty="0" smtClean="0"/>
              <a:t>过问、重要环节</a:t>
            </a:r>
            <a:r>
              <a:rPr lang="zh-CN" altLang="en-US" sz="2400" b="1" dirty="0" smtClean="0">
                <a:solidFill>
                  <a:srgbClr val="FF0000"/>
                </a:solidFill>
              </a:rPr>
              <a:t>亲自</a:t>
            </a:r>
            <a:r>
              <a:rPr lang="zh-CN" altLang="en-US" sz="2400" b="1" dirty="0" smtClean="0"/>
              <a:t>协调、重要案件</a:t>
            </a:r>
            <a:r>
              <a:rPr lang="zh-CN" altLang="en-US" sz="2400" b="1" dirty="0" smtClean="0">
                <a:solidFill>
                  <a:srgbClr val="FF0000"/>
                </a:solidFill>
              </a:rPr>
              <a:t>亲自</a:t>
            </a:r>
            <a:r>
              <a:rPr lang="zh-CN" altLang="en-US" sz="2400" b="1" dirty="0" smtClean="0"/>
              <a:t>督办。</a:t>
            </a:r>
            <a:endParaRPr lang="zh-CN" altLang="en-US" sz="2400" dirty="0"/>
          </a:p>
        </p:txBody>
      </p:sp>
      <p:pic>
        <p:nvPicPr>
          <p:cNvPr id="109570" name="Picture 2" descr="http://p1.so.qhimgs1.com/bdr/_240_/t01e6fcf82e9632bf21.jpg"/>
          <p:cNvPicPr>
            <a:picLocks noChangeAspect="1" noChangeArrowheads="1"/>
          </p:cNvPicPr>
          <p:nvPr/>
        </p:nvPicPr>
        <p:blipFill>
          <a:blip r:embed="rId3" cstate="print"/>
          <a:srcRect/>
          <a:stretch>
            <a:fillRect/>
          </a:stretch>
        </p:blipFill>
        <p:spPr bwMode="auto">
          <a:xfrm>
            <a:off x="5067545" y="1676400"/>
            <a:ext cx="2286000" cy="412652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16032"/>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6340197" cy="461665"/>
              </a:xfrm>
              <a:prstGeom prst="rect">
                <a:avLst/>
              </a:prstGeom>
              <a:noFill/>
            </p:spPr>
            <p:txBody>
              <a:bodyPr wrap="none" rtlCol="0">
                <a:spAutoFit/>
              </a:bodyPr>
              <a:lstStyle/>
              <a:p>
                <a:r>
                  <a:rPr lang="zh-CN" altLang="en-US" sz="2400" b="1" dirty="0" smtClean="0">
                    <a:solidFill>
                      <a:srgbClr val="C00000"/>
                    </a:solidFill>
                  </a:rPr>
                  <a:t>各级领导不再亲自：新华社规定第一批禁用词</a:t>
                </a:r>
                <a:endParaRPr lang="zh-CN" altLang="en-US" sz="2400" b="1" dirty="0">
                  <a:solidFill>
                    <a:srgbClr val="C00000"/>
                  </a:solidFill>
                </a:endParaRPr>
              </a:p>
            </p:txBody>
          </p:sp>
        </p:grpSp>
      </p:grpSp>
      <p:sp>
        <p:nvSpPr>
          <p:cNvPr id="13" name="矩形 12"/>
          <p:cNvSpPr/>
          <p:nvPr/>
        </p:nvSpPr>
        <p:spPr>
          <a:xfrm>
            <a:off x="691663" y="1957754"/>
            <a:ext cx="3270738" cy="2585323"/>
          </a:xfrm>
          <a:prstGeom prst="rect">
            <a:avLst/>
          </a:prstGeom>
        </p:spPr>
        <p:txBody>
          <a:bodyPr wrap="square">
            <a:spAutoFit/>
          </a:bodyPr>
          <a:lstStyle/>
          <a:p>
            <a:endParaRPr lang="zh-CN" altLang="en-US" dirty="0" smtClean="0"/>
          </a:p>
          <a:p>
            <a:r>
              <a:rPr lang="zh-CN" altLang="en-US" sz="2400" b="1" dirty="0" smtClean="0"/>
              <a:t>      对文艺界人士，不使用</a:t>
            </a:r>
            <a:r>
              <a:rPr lang="en-US" altLang="zh-CN" sz="2400" b="1" dirty="0" smtClean="0"/>
              <a:t>"</a:t>
            </a:r>
            <a:r>
              <a:rPr lang="zh-CN" altLang="en-US" sz="2400" b="1" dirty="0" smtClean="0"/>
              <a:t>影帝</a:t>
            </a:r>
            <a:r>
              <a:rPr lang="en-US" altLang="zh-CN" sz="2400" b="1" dirty="0" smtClean="0"/>
              <a:t>"</a:t>
            </a:r>
            <a:r>
              <a:rPr lang="zh-CN" altLang="en-US" sz="2400" b="1" dirty="0" smtClean="0"/>
              <a:t>、</a:t>
            </a:r>
            <a:r>
              <a:rPr lang="en-US" altLang="zh-CN" sz="2400" b="1" dirty="0" smtClean="0"/>
              <a:t>"</a:t>
            </a:r>
            <a:r>
              <a:rPr lang="zh-CN" altLang="en-US" sz="2400" b="1" dirty="0" smtClean="0"/>
              <a:t>影后</a:t>
            </a:r>
            <a:r>
              <a:rPr lang="en-US" altLang="zh-CN" sz="2400" b="1" dirty="0" smtClean="0"/>
              <a:t>"</a:t>
            </a:r>
            <a:r>
              <a:rPr lang="zh-CN" altLang="en-US" sz="2400" b="1" dirty="0" smtClean="0"/>
              <a:t>、</a:t>
            </a:r>
            <a:r>
              <a:rPr lang="en-US" altLang="zh-CN" sz="2400" b="1" dirty="0" smtClean="0"/>
              <a:t>"</a:t>
            </a:r>
            <a:r>
              <a:rPr lang="zh-CN" altLang="en-US" sz="2400" b="1" dirty="0" smtClean="0"/>
              <a:t>巨星</a:t>
            </a:r>
            <a:r>
              <a:rPr lang="en-US" altLang="zh-CN" sz="2400" b="1" dirty="0" smtClean="0"/>
              <a:t>"</a:t>
            </a:r>
            <a:r>
              <a:rPr lang="zh-CN" altLang="en-US" sz="2400" b="1" dirty="0" smtClean="0"/>
              <a:t>、</a:t>
            </a:r>
            <a:r>
              <a:rPr lang="en-US" altLang="zh-CN" sz="2400" b="1" dirty="0" smtClean="0"/>
              <a:t>"</a:t>
            </a:r>
            <a:r>
              <a:rPr lang="zh-CN" altLang="en-US" sz="2400" b="1" dirty="0" smtClean="0"/>
              <a:t>天王</a:t>
            </a:r>
            <a:r>
              <a:rPr lang="en-US" altLang="zh-CN" sz="2400" b="1" dirty="0" smtClean="0"/>
              <a:t>"</a:t>
            </a:r>
            <a:r>
              <a:rPr lang="zh-CN" altLang="en-US" sz="2400" b="1" dirty="0" smtClean="0"/>
              <a:t>等词语，一般可使用</a:t>
            </a:r>
            <a:r>
              <a:rPr lang="en-US" altLang="zh-CN" sz="2400" b="1" dirty="0" smtClean="0"/>
              <a:t>"</a:t>
            </a:r>
            <a:r>
              <a:rPr lang="zh-CN" altLang="en-US" sz="2400" b="1" dirty="0" smtClean="0"/>
              <a:t>文艺界人士</a:t>
            </a:r>
            <a:r>
              <a:rPr lang="en-US" altLang="zh-CN" sz="2400" b="1" dirty="0" smtClean="0"/>
              <a:t>"</a:t>
            </a:r>
            <a:r>
              <a:rPr lang="zh-CN" altLang="en-US" sz="2400" b="1" dirty="0" smtClean="0"/>
              <a:t>或</a:t>
            </a:r>
            <a:r>
              <a:rPr lang="en-US" altLang="zh-CN" sz="2400" b="1" dirty="0" smtClean="0"/>
              <a:t>"</a:t>
            </a:r>
            <a:r>
              <a:rPr lang="zh-CN" altLang="en-US" sz="2400" b="1" dirty="0" smtClean="0"/>
              <a:t>著名演员</a:t>
            </a:r>
            <a:r>
              <a:rPr lang="en-US" altLang="zh-CN" sz="2400" b="1" dirty="0" smtClean="0"/>
              <a:t>"</a:t>
            </a:r>
            <a:r>
              <a:rPr lang="zh-CN" altLang="en-US" sz="2400" b="1" dirty="0" smtClean="0"/>
              <a:t>、</a:t>
            </a:r>
            <a:r>
              <a:rPr lang="en-US" altLang="zh-CN" sz="2400" b="1" dirty="0" smtClean="0"/>
              <a:t>"</a:t>
            </a:r>
            <a:r>
              <a:rPr lang="zh-CN" altLang="en-US" sz="2400" b="1" dirty="0" smtClean="0"/>
              <a:t>著名艺术家</a:t>
            </a:r>
            <a:r>
              <a:rPr lang="en-US" altLang="zh-CN" sz="2400" b="1" dirty="0" smtClean="0"/>
              <a:t>"</a:t>
            </a:r>
            <a:r>
              <a:rPr lang="zh-CN" altLang="en-US" sz="2400" b="1" dirty="0" smtClean="0"/>
              <a:t>等。</a:t>
            </a:r>
          </a:p>
        </p:txBody>
      </p:sp>
      <p:sp>
        <p:nvSpPr>
          <p:cNvPr id="14" name="矩形 13"/>
          <p:cNvSpPr/>
          <p:nvPr/>
        </p:nvSpPr>
        <p:spPr>
          <a:xfrm>
            <a:off x="8370277" y="2192215"/>
            <a:ext cx="2039815" cy="2677656"/>
          </a:xfrm>
          <a:prstGeom prst="rect">
            <a:avLst/>
          </a:prstGeom>
        </p:spPr>
        <p:txBody>
          <a:bodyPr wrap="square">
            <a:spAutoFit/>
          </a:bodyPr>
          <a:lstStyle/>
          <a:p>
            <a:r>
              <a:rPr lang="zh-CN" altLang="en-US" sz="2800" b="1" dirty="0" smtClean="0"/>
              <a:t>       对各级领导同志的各种活动报道，不使用</a:t>
            </a:r>
            <a:r>
              <a:rPr lang="en-US" altLang="zh-CN" sz="2800" b="1" dirty="0" smtClean="0"/>
              <a:t>"</a:t>
            </a:r>
            <a:r>
              <a:rPr lang="zh-CN" altLang="en-US" sz="2800" b="1" dirty="0" smtClean="0"/>
              <a:t>亲自</a:t>
            </a:r>
            <a:r>
              <a:rPr lang="en-US" altLang="zh-CN" sz="2800" b="1" dirty="0" smtClean="0"/>
              <a:t>"</a:t>
            </a:r>
            <a:r>
              <a:rPr lang="zh-CN" altLang="en-US" sz="2800" b="1" dirty="0" smtClean="0"/>
              <a:t>等形容词</a:t>
            </a:r>
            <a:r>
              <a:rPr lang="zh-CN" altLang="en-US" b="1" dirty="0" smtClean="0"/>
              <a:t>。</a:t>
            </a:r>
          </a:p>
        </p:txBody>
      </p:sp>
      <p:pic>
        <p:nvPicPr>
          <p:cNvPr id="108546" name="Picture 2" descr="http://p2.so.qhmsg.com/bdr/_240_/t01eeeeee7cf1a9ca47.jpg"/>
          <p:cNvPicPr>
            <a:picLocks noChangeAspect="1" noChangeArrowheads="1"/>
          </p:cNvPicPr>
          <p:nvPr/>
        </p:nvPicPr>
        <p:blipFill>
          <a:blip r:embed="rId3" cstate="print"/>
          <a:srcRect/>
          <a:stretch>
            <a:fillRect/>
          </a:stretch>
        </p:blipFill>
        <p:spPr bwMode="auto">
          <a:xfrm>
            <a:off x="4091354" y="3099897"/>
            <a:ext cx="4138246" cy="2286001"/>
          </a:xfrm>
          <a:prstGeom prst="rect">
            <a:avLst/>
          </a:prstGeom>
          <a:noFill/>
        </p:spPr>
      </p:pic>
      <p:sp>
        <p:nvSpPr>
          <p:cNvPr id="16" name="矩形 15"/>
          <p:cNvSpPr/>
          <p:nvPr/>
        </p:nvSpPr>
        <p:spPr>
          <a:xfrm>
            <a:off x="445477" y="5556395"/>
            <a:ext cx="11476892" cy="369332"/>
          </a:xfrm>
          <a:prstGeom prst="rect">
            <a:avLst/>
          </a:prstGeom>
        </p:spPr>
        <p:txBody>
          <a:bodyPr wrap="square">
            <a:spAutoFit/>
          </a:bodyPr>
          <a:lstStyle/>
          <a:p>
            <a:r>
              <a:rPr lang="en-US" altLang="zh-CN" b="1" dirty="0" smtClean="0">
                <a:solidFill>
                  <a:srgbClr val="FF0000"/>
                </a:solidFill>
              </a:rPr>
              <a:t> </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4738" y="1453662"/>
            <a:ext cx="5990493" cy="3046988"/>
          </a:xfrm>
          <a:prstGeom prst="rect">
            <a:avLst/>
          </a:prstGeom>
        </p:spPr>
        <p:txBody>
          <a:bodyPr wrap="square">
            <a:spAutoFit/>
          </a:bodyPr>
          <a:lstStyle/>
          <a:p>
            <a:r>
              <a:rPr lang="en-US" altLang="zh-CN" sz="2400" b="1" dirty="0" smtClean="0"/>
              <a:t>【</a:t>
            </a:r>
            <a:r>
              <a:rPr lang="zh-CN" altLang="en-US" sz="2400" b="1" dirty="0" smtClean="0"/>
              <a:t>习近平</a:t>
            </a:r>
            <a:r>
              <a:rPr lang="en-US" altLang="zh-CN" sz="2400" b="1" dirty="0" smtClean="0"/>
              <a:t>:</a:t>
            </a:r>
            <a:r>
              <a:rPr lang="zh-CN" altLang="en-US" sz="2400" b="1" dirty="0" smtClean="0"/>
              <a:t>把老百姓看成父母</a:t>
            </a:r>
            <a:r>
              <a:rPr lang="en-US" altLang="zh-CN" sz="2400" b="1" dirty="0" smtClean="0"/>
              <a:t>】</a:t>
            </a:r>
            <a:r>
              <a:rPr lang="en-US" altLang="zh-CN" sz="2400" dirty="0" smtClean="0"/>
              <a:t>2014</a:t>
            </a:r>
            <a:r>
              <a:rPr lang="zh-CN" altLang="en-US" sz="2400" dirty="0" smtClean="0"/>
              <a:t>年</a:t>
            </a:r>
            <a:r>
              <a:rPr lang="en-US" altLang="zh-CN" sz="2400" dirty="0" smtClean="0"/>
              <a:t>3</a:t>
            </a:r>
            <a:r>
              <a:rPr lang="zh-CN" altLang="en-US" sz="2400" dirty="0" smtClean="0"/>
              <a:t>月</a:t>
            </a:r>
            <a:r>
              <a:rPr lang="en-US" altLang="zh-CN" sz="2400" dirty="0" smtClean="0"/>
              <a:t>17</a:t>
            </a:r>
            <a:r>
              <a:rPr lang="zh-CN" altLang="en-US" sz="2400" dirty="0" smtClean="0"/>
              <a:t>日下午，习近平来到兰考县为民服务中心。看到墙上“还没上班，谁叫你来这么早”等“服务</a:t>
            </a:r>
            <a:r>
              <a:rPr lang="zh-CN" altLang="en-US" sz="2400" b="1" dirty="0" smtClean="0"/>
              <a:t>忌语</a:t>
            </a:r>
            <a:r>
              <a:rPr lang="zh-CN" altLang="en-US" sz="2400" dirty="0" smtClean="0"/>
              <a:t>”，他说，服务中心现在很普遍，关键要有实效，最根本是要有一颗为人民服务的心，就像焦裕禄一样。对人民群众没有感情就会说“</a:t>
            </a:r>
            <a:r>
              <a:rPr lang="zh-CN" altLang="en-US" sz="2400" b="1" dirty="0" smtClean="0"/>
              <a:t>忌语</a:t>
            </a:r>
            <a:r>
              <a:rPr lang="zh-CN" altLang="en-US" sz="2400" dirty="0" smtClean="0"/>
              <a:t>”，把老百姓看成父母、</a:t>
            </a:r>
            <a:r>
              <a:rPr lang="zh-CN" altLang="en-US" sz="2400" b="1" dirty="0" smtClean="0"/>
              <a:t>亲</a:t>
            </a:r>
            <a:r>
              <a:rPr lang="zh-CN" altLang="en-US" sz="2400" dirty="0" smtClean="0"/>
              <a:t>人，就不会说“</a:t>
            </a:r>
            <a:r>
              <a:rPr lang="zh-CN" altLang="en-US" sz="2400" b="1" dirty="0" smtClean="0"/>
              <a:t>忌语</a:t>
            </a:r>
            <a:r>
              <a:rPr lang="zh-CN" altLang="en-US" sz="2400" dirty="0" smtClean="0"/>
              <a:t>”。</a:t>
            </a:r>
            <a:endParaRPr lang="zh-CN" altLang="en-US" sz="2400" dirty="0"/>
          </a:p>
        </p:txBody>
      </p:sp>
      <p:pic>
        <p:nvPicPr>
          <p:cNvPr id="107522" name="Picture 2" descr="http://img4.caijing.com.cn/2014-03-18/114016361.jpg"/>
          <p:cNvPicPr>
            <a:picLocks noChangeAspect="1" noChangeArrowheads="1"/>
          </p:cNvPicPr>
          <p:nvPr/>
        </p:nvPicPr>
        <p:blipFill>
          <a:blip r:embed="rId2" cstate="print"/>
          <a:srcRect/>
          <a:stretch>
            <a:fillRect/>
          </a:stretch>
        </p:blipFill>
        <p:spPr bwMode="auto">
          <a:xfrm>
            <a:off x="7259760" y="1370745"/>
            <a:ext cx="4191000" cy="3409951"/>
          </a:xfrm>
          <a:prstGeom prst="rect">
            <a:avLst/>
          </a:prstGeom>
          <a:noFill/>
        </p:spPr>
      </p:pic>
      <p:grpSp>
        <p:nvGrpSpPr>
          <p:cNvPr id="5" name="组合 4"/>
          <p:cNvGrpSpPr/>
          <p:nvPr/>
        </p:nvGrpSpPr>
        <p:grpSpPr>
          <a:xfrm>
            <a:off x="0" y="116032"/>
            <a:ext cx="12190413" cy="934348"/>
            <a:chOff x="0" y="116032"/>
            <a:chExt cx="12190413" cy="934348"/>
          </a:xfrm>
        </p:grpSpPr>
        <p:pic>
          <p:nvPicPr>
            <p:cNvPr id="6"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组合 6"/>
            <p:cNvGrpSpPr/>
            <p:nvPr/>
          </p:nvGrpSpPr>
          <p:grpSpPr>
            <a:xfrm>
              <a:off x="0" y="369419"/>
              <a:ext cx="12190413" cy="668719"/>
              <a:chOff x="0" y="511311"/>
              <a:chExt cx="12190413" cy="668719"/>
            </a:xfrm>
          </p:grpSpPr>
          <p:sp>
            <p:nvSpPr>
              <p:cNvPr id="8" name="矩形 7"/>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
              <p:cNvSpPr txBox="1"/>
              <p:nvPr/>
            </p:nvSpPr>
            <p:spPr>
              <a:xfrm>
                <a:off x="1810395" y="511311"/>
                <a:ext cx="184731" cy="461665"/>
              </a:xfrm>
              <a:prstGeom prst="rect">
                <a:avLst/>
              </a:prstGeom>
              <a:noFill/>
            </p:spPr>
            <p:txBody>
              <a:bodyPr wrap="none" rtlCol="0">
                <a:spAutoFit/>
              </a:bodyPr>
              <a:lstStyle/>
              <a:p>
                <a:endParaRPr lang="zh-CN" altLang="en-US" sz="2400" dirty="0"/>
              </a:p>
            </p:txBody>
          </p:sp>
        </p:grpSp>
      </p:grpSp>
      <p:sp>
        <p:nvSpPr>
          <p:cNvPr id="10" name="矩形 9"/>
          <p:cNvSpPr/>
          <p:nvPr/>
        </p:nvSpPr>
        <p:spPr>
          <a:xfrm>
            <a:off x="1899138" y="480646"/>
            <a:ext cx="3505201" cy="461665"/>
          </a:xfrm>
          <a:prstGeom prst="rect">
            <a:avLst/>
          </a:prstGeom>
        </p:spPr>
        <p:txBody>
          <a:bodyPr wrap="square">
            <a:spAutoFit/>
          </a:bodyPr>
          <a:lstStyle/>
          <a:p>
            <a:r>
              <a:rPr lang="zh-CN" altLang="en-US" sz="2400" b="1" dirty="0" smtClean="0">
                <a:solidFill>
                  <a:srgbClr val="C00000"/>
                </a:solidFill>
              </a:rPr>
              <a:t>心中有民才无“忌语”</a:t>
            </a:r>
            <a:endParaRPr lang="zh-CN" altLang="en-US" sz="2400" b="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6"/>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184731" cy="461665"/>
              </a:xfrm>
              <a:prstGeom prst="rect">
                <a:avLst/>
              </a:prstGeom>
              <a:noFill/>
            </p:spPr>
            <p:txBody>
              <a:bodyPr wrap="none" rtlCol="0">
                <a:spAutoFit/>
              </a:bodyPr>
              <a:lstStyle/>
              <a:p>
                <a:endParaRPr lang="zh-CN" altLang="en-US" sz="2400" dirty="0"/>
              </a:p>
            </p:txBody>
          </p:sp>
        </p:grpSp>
      </p:grpSp>
      <p:sp>
        <p:nvSpPr>
          <p:cNvPr id="7" name="矩形 6"/>
          <p:cNvSpPr/>
          <p:nvPr/>
        </p:nvSpPr>
        <p:spPr>
          <a:xfrm>
            <a:off x="2004646" y="328246"/>
            <a:ext cx="5336261" cy="461665"/>
          </a:xfrm>
          <a:prstGeom prst="rect">
            <a:avLst/>
          </a:prstGeom>
        </p:spPr>
        <p:txBody>
          <a:bodyPr wrap="square">
            <a:spAutoFit/>
          </a:bodyPr>
          <a:lstStyle/>
          <a:p>
            <a:r>
              <a:rPr lang="zh-CN" altLang="en-US" sz="2400" b="1" dirty="0" smtClean="0">
                <a:solidFill>
                  <a:srgbClr val="C00000"/>
                </a:solidFill>
              </a:rPr>
              <a:t>（四）中国共产党问责条例</a:t>
            </a:r>
            <a:endParaRPr lang="zh-CN" altLang="en-US" sz="2400" b="1" dirty="0">
              <a:solidFill>
                <a:srgbClr val="C00000"/>
              </a:solidFill>
            </a:endParaRPr>
          </a:p>
        </p:txBody>
      </p:sp>
      <p:sp>
        <p:nvSpPr>
          <p:cNvPr id="8" name="矩形 7"/>
          <p:cNvSpPr/>
          <p:nvPr/>
        </p:nvSpPr>
        <p:spPr>
          <a:xfrm>
            <a:off x="832338" y="1324707"/>
            <a:ext cx="10996247" cy="4247317"/>
          </a:xfrm>
          <a:prstGeom prst="rect">
            <a:avLst/>
          </a:prstGeom>
        </p:spPr>
        <p:txBody>
          <a:bodyPr wrap="square">
            <a:spAutoFit/>
          </a:bodyPr>
          <a:lstStyle/>
          <a:p>
            <a:r>
              <a:rPr lang="en-US" altLang="zh-CN" b="1" dirty="0" smtClean="0"/>
              <a:t>(</a:t>
            </a:r>
            <a:r>
              <a:rPr lang="zh-CN" altLang="en-US" b="1" dirty="0" smtClean="0"/>
              <a:t>一</a:t>
            </a:r>
            <a:r>
              <a:rPr lang="en-US" altLang="zh-CN" b="1" dirty="0" smtClean="0"/>
              <a:t>)</a:t>
            </a:r>
            <a:r>
              <a:rPr lang="zh-CN" altLang="en-US" b="1" dirty="0" smtClean="0"/>
              <a:t>党的领导弱化</a:t>
            </a:r>
            <a:r>
              <a:rPr lang="zh-CN" altLang="en-US" dirty="0" smtClean="0"/>
              <a:t>，党的理论和路线方针政策、党中央的决策部署没有得到有效贯彻落实，在推进经济建设、政治建设、文化建设、社会建设、生态文明建设中，或者在处置本地区本部门本单位发生的重大问题中领导不力，出现重大失误，给党的事业和人民利益造成严重损失，产生恶劣影响的；</a:t>
            </a:r>
          </a:p>
          <a:p>
            <a:r>
              <a:rPr lang="en-US" altLang="zh-CN" b="1" dirty="0" smtClean="0"/>
              <a:t>(</a:t>
            </a:r>
            <a:r>
              <a:rPr lang="zh-CN" altLang="en-US" b="1" dirty="0" smtClean="0"/>
              <a:t>二</a:t>
            </a:r>
            <a:r>
              <a:rPr lang="en-US" altLang="zh-CN" b="1" dirty="0" smtClean="0"/>
              <a:t>)</a:t>
            </a:r>
            <a:r>
              <a:rPr lang="zh-CN" altLang="en-US" b="1" dirty="0" smtClean="0"/>
              <a:t>党的建设缺失</a:t>
            </a:r>
            <a:r>
              <a:rPr lang="zh-CN" altLang="en-US" dirty="0" smtClean="0"/>
              <a:t>，党内政治生活不正常，组织生活不健全，党组织软弱涣散，党性教育特别是理想信念宗旨教育薄弱，中央八项规定精神不落实，作风建设流于形式，干部选拔任用工作中问题突出，党内和群众反映强烈，损害党的形象，削弱党执政的政治基础的；</a:t>
            </a:r>
          </a:p>
          <a:p>
            <a:r>
              <a:rPr lang="en-US" altLang="zh-CN" b="1" dirty="0" smtClean="0"/>
              <a:t>(</a:t>
            </a:r>
            <a:r>
              <a:rPr lang="zh-CN" altLang="en-US" b="1" dirty="0" smtClean="0"/>
              <a:t>三</a:t>
            </a:r>
            <a:r>
              <a:rPr lang="en-US" altLang="zh-CN" b="1" dirty="0" smtClean="0"/>
              <a:t>)</a:t>
            </a:r>
            <a:r>
              <a:rPr lang="zh-CN" altLang="en-US" b="1" dirty="0" smtClean="0"/>
              <a:t>全面从严治党不力</a:t>
            </a:r>
            <a:r>
              <a:rPr lang="zh-CN" altLang="en-US" dirty="0" smtClean="0"/>
              <a:t>，主体责任、监督责任落实不到位，管党治党失之于宽松软，好人主义盛行、搞一团和气，不负责、不担当，党内监督乏力，该发现的问题没有发现，发现问题不报告不处置、不整改不问责，造成严重后果的；</a:t>
            </a:r>
          </a:p>
          <a:p>
            <a:r>
              <a:rPr lang="en-US" altLang="zh-CN" b="1" dirty="0" smtClean="0"/>
              <a:t>(</a:t>
            </a:r>
            <a:r>
              <a:rPr lang="zh-CN" altLang="en-US" b="1" dirty="0" smtClean="0"/>
              <a:t>四</a:t>
            </a:r>
            <a:r>
              <a:rPr lang="en-US" altLang="zh-CN" b="1" dirty="0" smtClean="0"/>
              <a:t>)</a:t>
            </a:r>
            <a:r>
              <a:rPr lang="zh-CN" altLang="en-US" b="1" dirty="0" smtClean="0"/>
              <a:t>维护党的政治纪律、组织纪律、廉洁纪律、群众纪律、工作纪律、生活纪律不力</a:t>
            </a:r>
            <a:r>
              <a:rPr lang="zh-CN" altLang="en-US" dirty="0" smtClean="0"/>
              <a:t>，导致违规违纪行为多发，特别是维护政治纪律和政治规矩失职，管辖范围内有令不行、有禁不止，团团伙伙、拉帮结派问题严重，造成恶劣影响的；</a:t>
            </a:r>
          </a:p>
          <a:p>
            <a:r>
              <a:rPr lang="en-US" altLang="zh-CN" b="1" dirty="0" smtClean="0"/>
              <a:t>(</a:t>
            </a:r>
            <a:r>
              <a:rPr lang="zh-CN" altLang="en-US" b="1" dirty="0" smtClean="0"/>
              <a:t>五</a:t>
            </a:r>
            <a:r>
              <a:rPr lang="en-US" altLang="zh-CN" b="1" dirty="0" smtClean="0"/>
              <a:t>)</a:t>
            </a:r>
            <a:r>
              <a:rPr lang="zh-CN" altLang="en-US" b="1" dirty="0" smtClean="0"/>
              <a:t>推进党风廉政建设和反腐败工作不坚决、不扎实</a:t>
            </a:r>
            <a:r>
              <a:rPr lang="zh-CN" altLang="en-US" dirty="0" smtClean="0"/>
              <a:t>，管辖范围内腐败蔓延势头没有得到有效遏制，损害群众利益的不正之风和腐败问题突出的；</a:t>
            </a:r>
          </a:p>
          <a:p>
            <a:r>
              <a:rPr lang="en-US" altLang="zh-CN" b="1" dirty="0" smtClean="0"/>
              <a:t>(</a:t>
            </a:r>
            <a:r>
              <a:rPr lang="zh-CN" altLang="en-US" b="1" dirty="0" smtClean="0"/>
              <a:t>六</a:t>
            </a:r>
            <a:r>
              <a:rPr lang="en-US" altLang="zh-CN" b="1" dirty="0" smtClean="0"/>
              <a:t>)</a:t>
            </a:r>
            <a:r>
              <a:rPr lang="zh-CN" altLang="en-US" b="1" dirty="0" smtClean="0"/>
              <a:t>其他应当问责的失职失责情形</a:t>
            </a:r>
            <a:r>
              <a:rPr lang="zh-CN" altLang="en-US" dirty="0" smtClean="0"/>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72" name="标题 1"/>
          <p:cNvSpPr txBox="1">
            <a:spLocks/>
          </p:cNvSpPr>
          <p:nvPr/>
        </p:nvSpPr>
        <p:spPr>
          <a:xfrm>
            <a:off x="-6350" y="2811966"/>
            <a:ext cx="6797675" cy="1193800"/>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r>
              <a:rPr lang="zh-CN" altLang="en-US" sz="4000" b="1" dirty="0" smtClean="0">
                <a:solidFill>
                  <a:srgbClr val="C00000"/>
                </a:solidFill>
              </a:rPr>
              <a:t>十八大以来党的纪律建设回顾</a:t>
            </a:r>
            <a:endParaRPr lang="zh-CN" altLang="en-US" sz="4000" dirty="0">
              <a:solidFill>
                <a:srgbClr val="C00000"/>
              </a:solidFill>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b="1" spc="600" dirty="0">
                  <a:solidFill>
                    <a:schemeClr val="bg1"/>
                  </a:solidFill>
                  <a:latin typeface="微软雅黑" panose="020B0503020204020204" pitchFamily="34" charset="-122"/>
                  <a:ea typeface="微软雅黑" panose="020B0503020204020204" pitchFamily="34" charset="-122"/>
                </a:rPr>
                <a:t>01</a:t>
              </a:r>
              <a:endParaRPr lang="zh-CN" altLang="zh-CN" sz="4800" b="1" spc="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7516319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07" y="1078523"/>
            <a:ext cx="10351477" cy="369332"/>
          </a:xfrm>
          <a:prstGeom prst="rect">
            <a:avLst/>
          </a:prstGeom>
        </p:spPr>
        <p:txBody>
          <a:bodyPr wrap="square">
            <a:spAutoFit/>
          </a:bodyPr>
          <a:lstStyle/>
          <a:p>
            <a:r>
              <a:rPr lang="zh-CN" altLang="en-US" b="1" dirty="0" smtClean="0">
                <a:solidFill>
                  <a:schemeClr val="bg1"/>
                </a:solidFill>
              </a:rPr>
              <a:t>加强理</a:t>
            </a:r>
            <a:r>
              <a:rPr lang="zh-CN" altLang="en-US" dirty="0" smtClean="0">
                <a:solidFill>
                  <a:schemeClr val="bg1"/>
                </a:solidFill>
              </a:rPr>
              <a:t>文化。坚持以马克思主义为指导，在认真汲取中华优秀传统文化、。</a:t>
            </a:r>
            <a:endParaRPr lang="zh-CN" altLang="en-US" dirty="0">
              <a:solidFill>
                <a:schemeClr val="bg1"/>
              </a:solidFill>
            </a:endParaRPr>
          </a:p>
        </p:txBody>
      </p:sp>
      <p:sp>
        <p:nvSpPr>
          <p:cNvPr id="3" name="矩形 2"/>
          <p:cNvSpPr/>
          <p:nvPr/>
        </p:nvSpPr>
        <p:spPr>
          <a:xfrm>
            <a:off x="1758462" y="170547"/>
            <a:ext cx="9179169" cy="461665"/>
          </a:xfrm>
          <a:prstGeom prst="rect">
            <a:avLst/>
          </a:prstGeom>
        </p:spPr>
        <p:txBody>
          <a:bodyPr wrap="square">
            <a:spAutoFit/>
          </a:bodyPr>
          <a:lstStyle/>
          <a:p>
            <a:r>
              <a:rPr lang="zh-CN" altLang="en-US" sz="2400" b="1" dirty="0" smtClean="0">
                <a:solidFill>
                  <a:prstClr val="black"/>
                </a:solidFill>
              </a:rPr>
              <a:t>（五）</a:t>
            </a:r>
            <a:r>
              <a:rPr lang="zh-CN" altLang="zh-CN" sz="2400" b="1" dirty="0" smtClean="0">
                <a:solidFill>
                  <a:prstClr val="black"/>
                </a:solidFill>
              </a:rPr>
              <a:t>加强理想信念教育，发展积极健康的党内政治文化</a:t>
            </a:r>
            <a:endParaRPr lang="zh-CN" altLang="en-US" sz="2400" dirty="0"/>
          </a:p>
        </p:txBody>
      </p:sp>
      <p:grpSp>
        <p:nvGrpSpPr>
          <p:cNvPr id="4" name="组合 5"/>
          <p:cNvGrpSpPr/>
          <p:nvPr/>
        </p:nvGrpSpPr>
        <p:grpSpPr>
          <a:xfrm>
            <a:off x="0" y="162924"/>
            <a:ext cx="11909059" cy="934348"/>
            <a:chOff x="0" y="116032"/>
            <a:chExt cx="12190413" cy="934348"/>
          </a:xfrm>
        </p:grpSpPr>
        <p:pic>
          <p:nvPicPr>
            <p:cNvPr id="5"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组合 5"/>
            <p:cNvGrpSpPr/>
            <p:nvPr/>
          </p:nvGrpSpPr>
          <p:grpSpPr>
            <a:xfrm>
              <a:off x="0" y="369419"/>
              <a:ext cx="12190413" cy="668719"/>
              <a:chOff x="0" y="511311"/>
              <a:chExt cx="12190413" cy="668719"/>
            </a:xfrm>
          </p:grpSpPr>
          <p:sp>
            <p:nvSpPr>
              <p:cNvPr id="7" name="矩形 6"/>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187569" y="1123217"/>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25" name="Rectangle 1"/>
          <p:cNvSpPr>
            <a:spLocks noChangeArrowheads="1"/>
          </p:cNvSpPr>
          <p:nvPr/>
        </p:nvSpPr>
        <p:spPr bwMode="auto">
          <a:xfrm>
            <a:off x="422031" y="1421066"/>
            <a:ext cx="11242431"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8000"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bg1"/>
                </a:solidFill>
                <a:effectLst/>
                <a:latin typeface="宋体" pitchFamily="2" charset="-122"/>
                <a:ea typeface="宋体" pitchFamily="2" charset="-122"/>
                <a:cs typeface="宋体" pitchFamily="2" charset="-122"/>
              </a:rPr>
              <a:t>深入学习贯彻习近平新时代中国特色社会主义思想，教育引导党员、干部牢记党的宗旨，挺起共产党人的精神脊梁，解决好世界观、人生观、价值观这个</a:t>
            </a:r>
            <a:r>
              <a:rPr kumimoji="0" lang="zh-CN" altLang="en-US" sz="2800" b="1" i="0" u="none" strike="noStrike" cap="none" normalizeH="0" baseline="0" dirty="0" smtClean="0">
                <a:ln>
                  <a:noFill/>
                </a:ln>
                <a:solidFill>
                  <a:schemeClr val="bg1"/>
                </a:solidFill>
                <a:effectLst/>
                <a:latin typeface="宋体" pitchFamily="2" charset="-122"/>
                <a:ea typeface="宋体" pitchFamily="2" charset="-122"/>
                <a:cs typeface="宋体" pitchFamily="2" charset="-122"/>
              </a:rPr>
              <a:t>“总开关”问题，自觉做共产主义远大理想和中国特色社会主义共同理想的坚定信仰者和忠实实践者。</a:t>
            </a:r>
            <a:endParaRPr kumimoji="0" lang="en-US" altLang="zh-CN" sz="2800" b="1" i="0" u="none" strike="noStrike" cap="none" normalizeH="0" baseline="0" dirty="0" smtClean="0">
              <a:ln>
                <a:noFill/>
              </a:ln>
              <a:solidFill>
                <a:schemeClr val="bg1"/>
              </a:solidFill>
              <a:effectLst/>
              <a:latin typeface="宋体" pitchFamily="2" charset="-122"/>
              <a:ea typeface="宋体" pitchFamily="2" charset="-122"/>
              <a:cs typeface="宋体" pitchFamily="2" charset="-122"/>
            </a:endParaRPr>
          </a:p>
          <a:p>
            <a:pPr marL="0" marR="0" lvl="0" indent="50800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bg1"/>
                </a:solidFill>
                <a:effectLst/>
                <a:latin typeface="宋体" pitchFamily="2" charset="-122"/>
                <a:ea typeface="宋体" pitchFamily="2" charset="-122"/>
                <a:cs typeface="宋体" pitchFamily="2" charset="-122"/>
              </a:rPr>
              <a:t>大力弘扬忠诚老实、公道正派、实事求是、清正廉洁等价值观，旗帜鲜明反对极端个人主义、享乐主义、拜金主义等腐朽文化，坚决反对关系学、厚黑学、官场术、“潜规则”等庸俗政治文化。坚持以马克思主义为指导，在认真汲取中华优秀传统文化精华、深入挖掘革命文化的精神内核和时代价值、牢牢把握社会主义先进文化前进方向的基础上，发展积极健康的党内政治文化。</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570208"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（五）加强理想信念教育</a:t>
                </a:r>
                <a:endParaRPr lang="zh-CN" altLang="en-US" sz="2400" b="1"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533400" y="1228725"/>
            <a:ext cx="11163065"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1"/>
            </p:custDataLst>
          </p:nvPr>
        </p:nvSpPr>
        <p:spPr bwMode="auto">
          <a:xfrm>
            <a:off x="1095376" y="2238375"/>
            <a:ext cx="4305299" cy="344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en-US" altLang="zh-CN" sz="2200" b="1" dirty="0" smtClean="0">
                <a:solidFill>
                  <a:schemeClr val="bg1"/>
                </a:solidFill>
              </a:rPr>
              <a:t>2001</a:t>
            </a:r>
            <a:r>
              <a:rPr lang="zh-CN" altLang="en-US" sz="2200" b="1" dirty="0" smtClean="0">
                <a:solidFill>
                  <a:schemeClr val="bg1"/>
                </a:solidFill>
              </a:rPr>
              <a:t>年</a:t>
            </a:r>
            <a:r>
              <a:rPr lang="en-US" altLang="zh-CN" sz="2200" b="1" dirty="0" smtClean="0">
                <a:solidFill>
                  <a:schemeClr val="bg1"/>
                </a:solidFill>
              </a:rPr>
              <a:t>10</a:t>
            </a:r>
            <a:r>
              <a:rPr lang="zh-CN" altLang="en-US" sz="2200" b="1" dirty="0" smtClean="0">
                <a:solidFill>
                  <a:schemeClr val="bg1"/>
                </a:solidFill>
              </a:rPr>
              <a:t>月</a:t>
            </a:r>
            <a:r>
              <a:rPr lang="en-US" altLang="zh-CN" sz="2200" b="1" dirty="0" smtClean="0">
                <a:solidFill>
                  <a:schemeClr val="bg1"/>
                </a:solidFill>
              </a:rPr>
              <a:t>15</a:t>
            </a:r>
            <a:r>
              <a:rPr lang="zh-CN" altLang="en-US" sz="2200" b="1" dirty="0" smtClean="0">
                <a:solidFill>
                  <a:schemeClr val="bg1"/>
                </a:solidFill>
              </a:rPr>
              <a:t>日，时任福建省长的习近平因公务繁忙，无法出席习家为父亲习仲勋举办的</a:t>
            </a:r>
            <a:r>
              <a:rPr lang="en-US" altLang="zh-CN" sz="2200" b="1" dirty="0" smtClean="0">
                <a:solidFill>
                  <a:schemeClr val="bg1"/>
                </a:solidFill>
              </a:rPr>
              <a:t>88</a:t>
            </a:r>
            <a:r>
              <a:rPr lang="zh-CN" altLang="en-US" sz="2200" b="1" dirty="0" smtClean="0">
                <a:solidFill>
                  <a:schemeClr val="bg1"/>
                </a:solidFill>
              </a:rPr>
              <a:t>岁寿宴，于是他抱愧给父亲写了一封祝寿信。信中写道，“父亲的节俭几近苛刻。家教的严格，也是众所周知的。我们从小就是在父亲的这种教育下，养成勤俭持家习惯的。这是一个堪称楷模的老布尔什维克和共产党人的家风。这样的好家风应世代相传”。</a:t>
            </a:r>
          </a:p>
        </p:txBody>
      </p:sp>
      <p:pic>
        <p:nvPicPr>
          <p:cNvPr id="101378" name="Picture 2" descr="http://politics.people.com.cn/NMediaFile/2016/0203/MAIN201602031048000540805793671.jpg"/>
          <p:cNvPicPr>
            <a:picLocks noChangeAspect="1" noChangeArrowheads="1"/>
          </p:cNvPicPr>
          <p:nvPr/>
        </p:nvPicPr>
        <p:blipFill>
          <a:blip r:embed="rId5" cstate="print"/>
          <a:srcRect/>
          <a:stretch>
            <a:fillRect/>
          </a:stretch>
        </p:blipFill>
        <p:spPr bwMode="auto">
          <a:xfrm>
            <a:off x="5794375" y="1643062"/>
            <a:ext cx="5238750" cy="4410076"/>
          </a:xfrm>
          <a:prstGeom prst="rect">
            <a:avLst/>
          </a:prstGeom>
          <a:noFill/>
        </p:spPr>
      </p:pic>
      <p:sp>
        <p:nvSpPr>
          <p:cNvPr id="12" name="矩形 11"/>
          <p:cNvSpPr/>
          <p:nvPr/>
        </p:nvSpPr>
        <p:spPr>
          <a:xfrm>
            <a:off x="2836985" y="351692"/>
            <a:ext cx="7901353" cy="461665"/>
          </a:xfrm>
          <a:prstGeom prst="rect">
            <a:avLst/>
          </a:prstGeom>
        </p:spPr>
        <p:txBody>
          <a:bodyPr wrap="square">
            <a:spAutoFit/>
          </a:bodyPr>
          <a:lstStyle/>
          <a:p>
            <a:r>
              <a:rPr lang="zh-CN" altLang="zh-CN" sz="2400" b="1" dirty="0" smtClean="0">
                <a:solidFill>
                  <a:prstClr val="black"/>
                </a:solidFill>
              </a:rPr>
              <a:t>，</a:t>
            </a:r>
            <a:r>
              <a:rPr lang="en-US" altLang="zh-CN" sz="2400" b="1" dirty="0" smtClean="0">
                <a:solidFill>
                  <a:prstClr val="black"/>
                </a:solidFill>
              </a:rPr>
              <a:t>                        </a:t>
            </a:r>
            <a:r>
              <a:rPr lang="zh-CN" altLang="en-US" sz="2400" b="1" dirty="0" smtClean="0">
                <a:solidFill>
                  <a:prstClr val="black"/>
                </a:solidFill>
              </a:rPr>
              <a:t>，</a:t>
            </a:r>
            <a:r>
              <a:rPr lang="zh-CN" altLang="zh-CN" sz="2400" b="1" dirty="0" smtClean="0">
                <a:solidFill>
                  <a:prstClr val="black"/>
                </a:solidFill>
              </a:rPr>
              <a:t>发展积极健康的党内政治文化</a:t>
            </a:r>
            <a:endParaRPr lang="zh-CN" altLang="en-US" sz="2400" dirty="0"/>
          </a:p>
        </p:txBody>
      </p:sp>
    </p:spTree>
    <p:extLst>
      <p:ext uri="{BB962C8B-B14F-4D97-AF65-F5344CB8AC3E}">
        <p14:creationId xmlns:p14="http://schemas.microsoft.com/office/powerpoint/2010/main" xmlns="" val="2540229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7879080"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（五）加强理想信念教育，发展积极健康的党内政治文化</a:t>
                </a:r>
                <a:endParaRPr lang="zh-CN" altLang="en-US" sz="2400" b="1"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533400" y="1228725"/>
            <a:ext cx="11163065"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1"/>
            </p:custDataLst>
          </p:nvPr>
        </p:nvSpPr>
        <p:spPr bwMode="auto">
          <a:xfrm>
            <a:off x="1009651" y="1790700"/>
            <a:ext cx="5648324" cy="4085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200" b="1" dirty="0" smtClean="0">
                <a:solidFill>
                  <a:schemeClr val="bg1"/>
                </a:solidFill>
              </a:rPr>
              <a:t>况钟是明代一位受百姓尊敬的清官，和包拯、 海瑞并称中国民间的三大青天。 昆剧</a:t>
            </a:r>
            <a:r>
              <a:rPr lang="en-US" altLang="zh-CN" sz="2200" b="1" dirty="0" smtClean="0">
                <a:solidFill>
                  <a:schemeClr val="bg1"/>
                </a:solidFill>
              </a:rPr>
              <a:t>《</a:t>
            </a:r>
            <a:r>
              <a:rPr lang="zh-CN" altLang="en-US" sz="2200" b="1" dirty="0" smtClean="0">
                <a:solidFill>
                  <a:schemeClr val="bg1"/>
                </a:solidFill>
              </a:rPr>
              <a:t>十五贯</a:t>
            </a:r>
            <a:r>
              <a:rPr lang="en-US" altLang="zh-CN" sz="2200" b="1" dirty="0" smtClean="0">
                <a:solidFill>
                  <a:schemeClr val="bg1"/>
                </a:solidFill>
              </a:rPr>
              <a:t>》</a:t>
            </a:r>
            <a:r>
              <a:rPr lang="zh-CN" altLang="en-US" sz="2200" b="1" dirty="0" smtClean="0">
                <a:solidFill>
                  <a:schemeClr val="bg1"/>
                </a:solidFill>
              </a:rPr>
              <a:t>，以歌颂况钟刚正清廉的思想品格和深入实际的求实精神而使其妇孺皆知。</a:t>
            </a:r>
          </a:p>
          <a:p>
            <a:r>
              <a:rPr lang="zh-CN" altLang="en-US" sz="2200" b="1" dirty="0" smtClean="0">
                <a:solidFill>
                  <a:schemeClr val="bg1"/>
                </a:solidFill>
              </a:rPr>
              <a:t>正统四年</a:t>
            </a:r>
            <a:r>
              <a:rPr lang="en-US" altLang="zh-CN" sz="2200" b="1" dirty="0" smtClean="0">
                <a:solidFill>
                  <a:schemeClr val="bg1"/>
                </a:solidFill>
              </a:rPr>
              <a:t>(1439)</a:t>
            </a:r>
            <a:r>
              <a:rPr lang="zh-CN" altLang="en-US" sz="2200" b="1" dirty="0" smtClean="0">
                <a:solidFill>
                  <a:schemeClr val="bg1"/>
                </a:solidFill>
              </a:rPr>
              <a:t>，况钟任苏州知府九年时，要赴京考绩，百姓纷纷前来饯行，况钟作诗道：</a:t>
            </a:r>
          </a:p>
          <a:p>
            <a:r>
              <a:rPr lang="zh-CN" altLang="en-US" sz="2200" b="1" dirty="0" smtClean="0">
                <a:solidFill>
                  <a:schemeClr val="bg1"/>
                </a:solidFill>
              </a:rPr>
              <a:t>清风两袖去朝天，</a:t>
            </a:r>
          </a:p>
          <a:p>
            <a:r>
              <a:rPr lang="zh-CN" altLang="en-US" sz="2200" b="1" dirty="0" smtClean="0">
                <a:solidFill>
                  <a:schemeClr val="bg1"/>
                </a:solidFill>
              </a:rPr>
              <a:t>不带江南一寸绵。</a:t>
            </a:r>
          </a:p>
          <a:p>
            <a:r>
              <a:rPr lang="zh-CN" altLang="en-US" sz="2200" b="1" dirty="0" smtClean="0">
                <a:solidFill>
                  <a:schemeClr val="bg1"/>
                </a:solidFill>
              </a:rPr>
              <a:t>惭愧士民相饯送，</a:t>
            </a:r>
          </a:p>
          <a:p>
            <a:r>
              <a:rPr lang="zh-CN" altLang="en-US" sz="2200" b="1" dirty="0" smtClean="0">
                <a:solidFill>
                  <a:schemeClr val="bg1"/>
                </a:solidFill>
              </a:rPr>
              <a:t>马前洒酒注如泉。</a:t>
            </a:r>
          </a:p>
        </p:txBody>
      </p:sp>
      <p:pic>
        <p:nvPicPr>
          <p:cNvPr id="107522" name="Picture 2" descr="https://gss0.bdstatic.com/94o3dSag_xI4khGkpoWK1HF6hhy/baike/c0%3Dbaike92%2C5%2C5%2C92%2C30/sign=e2083753be096b63951456026d5aec21/6d81800a19d8bc3e597bf6b6828ba61ea8d3455f.jpg"/>
          <p:cNvPicPr>
            <a:picLocks noChangeAspect="1" noChangeArrowheads="1"/>
          </p:cNvPicPr>
          <p:nvPr/>
        </p:nvPicPr>
        <p:blipFill>
          <a:blip r:embed="rId5" cstate="print"/>
          <a:srcRect/>
          <a:stretch>
            <a:fillRect/>
          </a:stretch>
        </p:blipFill>
        <p:spPr bwMode="auto">
          <a:xfrm>
            <a:off x="7629524" y="1681886"/>
            <a:ext cx="3343275" cy="4493362"/>
          </a:xfrm>
          <a:prstGeom prst="rect">
            <a:avLst/>
          </a:prstGeom>
          <a:noFill/>
        </p:spPr>
      </p:pic>
    </p:spTree>
    <p:extLst>
      <p:ext uri="{BB962C8B-B14F-4D97-AF65-F5344CB8AC3E}">
        <p14:creationId xmlns:p14="http://schemas.microsoft.com/office/powerpoint/2010/main" xmlns="" val="2540229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6831" y="1664677"/>
            <a:ext cx="7713784" cy="2554545"/>
          </a:xfrm>
          <a:prstGeom prst="rect">
            <a:avLst/>
          </a:prstGeom>
        </p:spPr>
        <p:txBody>
          <a:bodyPr wrap="square">
            <a:spAutoFit/>
          </a:bodyPr>
          <a:lstStyle/>
          <a:p>
            <a:r>
              <a:rPr lang="zh-CN" altLang="en-US" sz="2000" b="1" dirty="0" smtClean="0"/>
              <a:t>          在是非面前要有辨别力，在诱惑面前要有自控力，在警示面前要有悔过力。</a:t>
            </a:r>
            <a:endParaRPr lang="en-US" altLang="zh-CN" sz="2000" b="1" dirty="0" smtClean="0"/>
          </a:p>
          <a:p>
            <a:r>
              <a:rPr lang="en-US" altLang="zh-CN" sz="2000" b="1" dirty="0" smtClean="0"/>
              <a:t>       </a:t>
            </a:r>
            <a:r>
              <a:rPr lang="zh-CN" altLang="en-US" sz="2000" b="1" dirty="0" smtClean="0"/>
              <a:t>把个人的私利看得轻一些，把群众的利益看得重一些；把功名利禄看得轻一些，把事业追求看得重一些；把官位、金钱、诱惑看得轻一些，把党性、人品、修养看得重一些。只有这样，才能在心态上少一份急躁与轻浮，多一点冷静与稳重，少一些私心和杂念，多一些自警、自律和自省，从而专心致志、心无旁骛地为人民服务，做到心明眼亮方向明，真正做人民的好公仆。   </a:t>
            </a:r>
            <a:endParaRPr lang="zh-CN" altLang="en-US" sz="2000" dirty="0"/>
          </a:p>
        </p:txBody>
      </p:sp>
      <p:grpSp>
        <p:nvGrpSpPr>
          <p:cNvPr id="3" name="组合 5"/>
          <p:cNvGrpSpPr/>
          <p:nvPr/>
        </p:nvGrpSpPr>
        <p:grpSpPr>
          <a:xfrm>
            <a:off x="0" y="116032"/>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2646878"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加强理想信念教育</a:t>
                </a:r>
                <a:endParaRPr lang="zh-CN" altLang="en-US" sz="2400" b="1" dirty="0">
                  <a:latin typeface="微软雅黑" panose="020B0503020204020204" pitchFamily="34" charset="-122"/>
                  <a:ea typeface="微软雅黑" panose="020B0503020204020204" pitchFamily="34" charset="-122"/>
                </a:endParaRPr>
              </a:p>
            </p:txBody>
          </p:sp>
        </p:grpSp>
      </p:grpSp>
      <p:pic>
        <p:nvPicPr>
          <p:cNvPr id="8" name="图片 7"/>
          <p:cNvPicPr>
            <a:picLocks noChangeAspect="1"/>
          </p:cNvPicPr>
          <p:nvPr/>
        </p:nvPicPr>
        <p:blipFill>
          <a:blip r:embed="rId3" cstate="print">
            <a:extLst>
              <a:ext uri="{BEBA8EAE-BF5A-486C-A8C5-ECC9F3942E4B}">
                <a14:imgProps xmlns="" xmlns:a14="http://schemas.microsoft.com/office/drawing/2010/main">
                  <a14:imgLayer r:embed="rId6">
                    <a14:imgEffect>
                      <a14:sharpenSoften amount="35000"/>
                    </a14:imgEffect>
                    <a14:imgEffect>
                      <a14:brightnessContrast bright="-9000" contrast="-9000"/>
                    </a14:imgEffect>
                  </a14:imgLayer>
                </a14:imgProps>
              </a:ext>
              <a:ext uri="{28A0092B-C50C-407E-A947-70E740481C1C}">
                <a14:useLocalDpi xmlns="" xmlns:a14="http://schemas.microsoft.com/office/drawing/2010/main"/>
              </a:ext>
            </a:extLst>
          </a:blip>
          <a:stretch>
            <a:fillRect/>
          </a:stretch>
        </p:blipFill>
        <p:spPr>
          <a:xfrm rot="317615">
            <a:off x="8374874" y="976633"/>
            <a:ext cx="4045476" cy="570851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7571303" cy="461665"/>
              </a:xfrm>
              <a:prstGeom prst="rect">
                <a:avLst/>
              </a:prstGeom>
              <a:noFill/>
            </p:spPr>
            <p:txBody>
              <a:bodyPr wrap="none" rtlCol="0">
                <a:spAutoFit/>
              </a:bodyPr>
              <a:lstStyle/>
              <a:p>
                <a:r>
                  <a:rPr lang="zh-CN" altLang="en-US" sz="2400" b="1" dirty="0" smtClean="0"/>
                  <a:t>（六）党员干部的政治自觉：坚决防止和反对自由主义</a:t>
                </a:r>
                <a:endParaRPr lang="zh-CN" altLang="en-US" sz="2400" dirty="0"/>
              </a:p>
            </p:txBody>
          </p:sp>
        </p:grpSp>
      </p:grpSp>
      <p:sp>
        <p:nvSpPr>
          <p:cNvPr id="13" name="矩形 12"/>
          <p:cNvSpPr/>
          <p:nvPr/>
        </p:nvSpPr>
        <p:spPr>
          <a:xfrm>
            <a:off x="638175" y="1654357"/>
            <a:ext cx="4791075" cy="4524315"/>
          </a:xfrm>
          <a:prstGeom prst="rect">
            <a:avLst/>
          </a:prstGeom>
        </p:spPr>
        <p:txBody>
          <a:bodyPr wrap="square">
            <a:spAutoFit/>
          </a:bodyPr>
          <a:lstStyle/>
          <a:p>
            <a:r>
              <a:rPr lang="zh-CN" altLang="en-US" sz="2400" b="1" dirty="0" smtClean="0"/>
              <a:t>党的十八大以来，随着全面从严治党深入推进，党内政治生态显著改善。但自由主义在个别党员、干部身上还不同程度地存在。比如，</a:t>
            </a:r>
            <a:r>
              <a:rPr lang="zh-CN" altLang="en-US" sz="2400" b="1" dirty="0" smtClean="0">
                <a:solidFill>
                  <a:srgbClr val="FF0000"/>
                </a:solidFill>
              </a:rPr>
              <a:t>个别党员、干部口无遮拦，对中央的大政方针说三道四；在工作中“挑肥拣瘦”，中央的决策部署对自己有利的就执行、对自己不利的就消极对待。</a:t>
            </a:r>
            <a:r>
              <a:rPr lang="zh-CN" altLang="en-US" sz="2400" b="1" dirty="0" smtClean="0"/>
              <a:t>这些虽然只是个别现象，但如果不采取有效措施加以整治，就可能蔓延开来，影响党中央权威和集中统一领导。</a:t>
            </a:r>
          </a:p>
        </p:txBody>
      </p:sp>
      <p:pic>
        <p:nvPicPr>
          <p:cNvPr id="111618" name="Picture 2" descr="https://gss1.bdstatic.com/9vo3dSag_xI4khGkpoWK1HF6hhy/baike/c0%3Dbaike116%2C5%2C5%2C116%2C38/sign=9ca763e1e01190ef15f69a8daf72f673/574e9258d109b3de85105764cbbf6c81800a4c0a.jpg"/>
          <p:cNvPicPr>
            <a:picLocks noChangeAspect="1" noChangeArrowheads="1"/>
          </p:cNvPicPr>
          <p:nvPr/>
        </p:nvPicPr>
        <p:blipFill>
          <a:blip r:embed="rId4" cstate="print"/>
          <a:srcRect/>
          <a:stretch>
            <a:fillRect/>
          </a:stretch>
        </p:blipFill>
        <p:spPr bwMode="auto">
          <a:xfrm>
            <a:off x="7123113" y="1372263"/>
            <a:ext cx="3878262" cy="5115919"/>
          </a:xfrm>
          <a:prstGeom prst="rect">
            <a:avLst/>
          </a:prstGeom>
          <a:noFill/>
        </p:spPr>
      </p:pic>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295313" cy="461665"/>
              </a:xfrm>
              <a:prstGeom prst="rect">
                <a:avLst/>
              </a:prstGeom>
              <a:noFill/>
            </p:spPr>
            <p:txBody>
              <a:bodyPr wrap="none" rtlCol="0">
                <a:spAutoFit/>
              </a:bodyPr>
              <a:lstStyle/>
              <a:p>
                <a:r>
                  <a:rPr lang="zh-CN" altLang="en-US" sz="2400" b="1" dirty="0" smtClean="0"/>
                  <a:t>武红军严重违纪问题剖析：政治上的“糊涂人”</a:t>
                </a:r>
                <a:endParaRPr lang="zh-CN" altLang="en-US" sz="2400" dirty="0"/>
              </a:p>
            </p:txBody>
          </p:sp>
        </p:grpSp>
      </p:grpSp>
      <p:sp>
        <p:nvSpPr>
          <p:cNvPr id="13" name="矩形 12"/>
          <p:cNvSpPr/>
          <p:nvPr/>
        </p:nvSpPr>
        <p:spPr>
          <a:xfrm>
            <a:off x="457200" y="1235260"/>
            <a:ext cx="11087100" cy="3508653"/>
          </a:xfrm>
          <a:prstGeom prst="rect">
            <a:avLst/>
          </a:prstGeom>
        </p:spPr>
        <p:txBody>
          <a:bodyPr wrap="square">
            <a:spAutoFit/>
          </a:bodyPr>
          <a:lstStyle/>
          <a:p>
            <a:r>
              <a:rPr lang="zh-CN" altLang="en-US" sz="2000" dirty="0" smtClean="0"/>
              <a:t>    顶风违反中央八项规定精神，反而叫嚣：</a:t>
            </a:r>
            <a:r>
              <a:rPr lang="zh-CN" altLang="en-US" sz="2000" dirty="0" smtClean="0">
                <a:solidFill>
                  <a:srgbClr val="FF0000"/>
                </a:solidFill>
              </a:rPr>
              <a:t>“不就是吃点喝点嘛</a:t>
            </a:r>
            <a:r>
              <a:rPr lang="en-US" sz="2000" dirty="0" smtClean="0">
                <a:solidFill>
                  <a:srgbClr val="FF0000"/>
                </a:solidFill>
              </a:rPr>
              <a:t>!</a:t>
            </a:r>
            <a:r>
              <a:rPr lang="zh-CN" altLang="en-US" sz="2000" dirty="0" smtClean="0">
                <a:solidFill>
                  <a:srgbClr val="FF0000"/>
                </a:solidFill>
              </a:rPr>
              <a:t>”</a:t>
            </a:r>
            <a:endParaRPr lang="en-US" altLang="zh-CN" sz="2000" dirty="0" smtClean="0">
              <a:solidFill>
                <a:srgbClr val="FF0000"/>
              </a:solidFill>
            </a:endParaRPr>
          </a:p>
          <a:p>
            <a:r>
              <a:rPr lang="zh-CN" altLang="en-US" sz="2000" dirty="0" smtClean="0"/>
              <a:t>    对党的群众路线教育实践活动公然妄加评论：</a:t>
            </a:r>
            <a:r>
              <a:rPr lang="zh-CN" altLang="en-US" sz="2000" dirty="0" smtClean="0">
                <a:solidFill>
                  <a:srgbClr val="FF0000"/>
                </a:solidFill>
              </a:rPr>
              <a:t>“这不是以形式主义反对形式主义嘛</a:t>
            </a:r>
            <a:r>
              <a:rPr lang="en-US" sz="2000" dirty="0" smtClean="0">
                <a:solidFill>
                  <a:srgbClr val="FF0000"/>
                </a:solidFill>
              </a:rPr>
              <a:t>!</a:t>
            </a:r>
            <a:r>
              <a:rPr lang="zh-CN" altLang="en-US" sz="2000" dirty="0" smtClean="0">
                <a:solidFill>
                  <a:srgbClr val="FF0000"/>
                </a:solidFill>
              </a:rPr>
              <a:t>”</a:t>
            </a:r>
            <a:r>
              <a:rPr lang="en-US" altLang="zh-CN" sz="2000" dirty="0" smtClean="0"/>
              <a:t>……</a:t>
            </a:r>
          </a:p>
          <a:p>
            <a:r>
              <a:rPr lang="zh-CN" altLang="en-US" sz="2000" dirty="0" smtClean="0"/>
              <a:t>    谁能想象，这些话出自一名党员领导干部之口</a:t>
            </a:r>
            <a:r>
              <a:rPr lang="en-US" sz="2000" dirty="0" smtClean="0"/>
              <a:t>?</a:t>
            </a:r>
          </a:p>
          <a:p>
            <a:endParaRPr lang="en-US" altLang="zh-CN" sz="2000" dirty="0" smtClean="0"/>
          </a:p>
          <a:p>
            <a:r>
              <a:rPr lang="zh-CN" altLang="en-US" sz="2000" dirty="0" smtClean="0"/>
              <a:t>        天津市教育科学研究院原党委副书记、院长武红军理想信念垮塌，严重违反</a:t>
            </a:r>
            <a:r>
              <a:rPr lang="zh-CN" altLang="en-US" sz="2000" b="1" dirty="0" smtClean="0"/>
              <a:t>政治纪律、中央八项规定精神、组织纪律、廉洁纪律、工作纪律、生活纪律</a:t>
            </a:r>
            <a:r>
              <a:rPr lang="zh-CN" altLang="en-US" sz="2000" dirty="0" smtClean="0"/>
              <a:t>，种种行为令人触目惊心。</a:t>
            </a:r>
          </a:p>
          <a:p>
            <a:r>
              <a:rPr lang="zh-CN" altLang="en-US" sz="2000" dirty="0" smtClean="0"/>
              <a:t>　　“他政治意识淡薄，把政治纪律和政治规矩当儿戏。”执纪人员说，武红军背离党的性质宗旨，与党离心离德，是政治上不折不扣的“糊涂人”。</a:t>
            </a:r>
          </a:p>
          <a:p>
            <a:r>
              <a:rPr lang="zh-CN" altLang="en-US" sz="2000" dirty="0" smtClean="0"/>
              <a:t>　　</a:t>
            </a:r>
            <a:r>
              <a:rPr lang="en-US" sz="2000" dirty="0" smtClean="0"/>
              <a:t>2016</a:t>
            </a:r>
            <a:r>
              <a:rPr lang="zh-CN" altLang="en-US" sz="2000" dirty="0" smtClean="0"/>
              <a:t>年</a:t>
            </a:r>
            <a:r>
              <a:rPr lang="en-US" sz="2000" dirty="0" smtClean="0"/>
              <a:t>7</a:t>
            </a:r>
            <a:r>
              <a:rPr lang="zh-CN" altLang="en-US" sz="2000" dirty="0" smtClean="0"/>
              <a:t>月</a:t>
            </a:r>
            <a:r>
              <a:rPr lang="en-US" sz="2000" dirty="0" smtClean="0"/>
              <a:t>18</a:t>
            </a:r>
            <a:r>
              <a:rPr lang="zh-CN" altLang="en-US" sz="2000" dirty="0" smtClean="0"/>
              <a:t>日，天津市纪委发布消息，武红军被开除党籍、开除公职。</a:t>
            </a:r>
          </a:p>
          <a:p>
            <a:endParaRPr lang="zh-CN" altLang="en-US" sz="2000" dirty="0" smtClean="0"/>
          </a:p>
          <a:p>
            <a:endParaRPr lang="zh-CN" altLang="en-US" sz="2400" b="1" dirty="0"/>
          </a:p>
        </p:txBody>
      </p:sp>
      <p:pic>
        <p:nvPicPr>
          <p:cNvPr id="9" name="图片 8" descr="https://p1.ssl.qhmsg.com/dr/270_500_/t0136a43569aa30eef7.jpg?size=268x179"/>
          <p:cNvPicPr/>
          <p:nvPr/>
        </p:nvPicPr>
        <p:blipFill>
          <a:blip r:embed="rId4" cstate="print"/>
          <a:srcRect/>
          <a:stretch>
            <a:fillRect/>
          </a:stretch>
        </p:blipFill>
        <p:spPr bwMode="auto">
          <a:xfrm>
            <a:off x="7233444" y="4263231"/>
            <a:ext cx="4729956" cy="2404269"/>
          </a:xfrm>
          <a:prstGeom prst="rect">
            <a:avLst/>
          </a:prstGeom>
          <a:noFill/>
          <a:ln w="9525">
            <a:noFill/>
            <a:miter lim="800000"/>
            <a:headEnd/>
            <a:tailEnd/>
          </a:ln>
        </p:spPr>
      </p:pic>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295313" cy="461665"/>
              </a:xfrm>
              <a:prstGeom prst="rect">
                <a:avLst/>
              </a:prstGeom>
              <a:noFill/>
            </p:spPr>
            <p:txBody>
              <a:bodyPr wrap="none" rtlCol="0">
                <a:spAutoFit/>
              </a:bodyPr>
              <a:lstStyle/>
              <a:p>
                <a:r>
                  <a:rPr lang="zh-CN" altLang="en-US" sz="2400" b="1" dirty="0" smtClean="0"/>
                  <a:t>武红军严重违纪问题剖析：政治上的“糊涂人”</a:t>
                </a:r>
                <a:endParaRPr lang="zh-CN" altLang="en-US" sz="2400" dirty="0"/>
              </a:p>
            </p:txBody>
          </p:sp>
        </p:grpSp>
      </p:grpSp>
      <p:sp>
        <p:nvSpPr>
          <p:cNvPr id="13" name="矩形 12"/>
          <p:cNvSpPr/>
          <p:nvPr/>
        </p:nvSpPr>
        <p:spPr>
          <a:xfrm>
            <a:off x="457200" y="1235260"/>
            <a:ext cx="11087100" cy="6617196"/>
          </a:xfrm>
          <a:prstGeom prst="rect">
            <a:avLst/>
          </a:prstGeom>
        </p:spPr>
        <p:txBody>
          <a:bodyPr wrap="square">
            <a:spAutoFit/>
          </a:bodyPr>
          <a:lstStyle/>
          <a:p>
            <a:r>
              <a:rPr lang="zh-CN" altLang="en-US" sz="2000" dirty="0" smtClean="0"/>
              <a:t> </a:t>
            </a:r>
            <a:r>
              <a:rPr lang="en-US" sz="2000" b="1" dirty="0" smtClean="0"/>
              <a:t>1 </a:t>
            </a:r>
            <a:r>
              <a:rPr lang="zh-CN" altLang="en-US" sz="2000" b="1" dirty="0" smtClean="0"/>
              <a:t>理想信念垮塌，对中央大政方针公开唱反调</a:t>
            </a:r>
            <a:endParaRPr lang="zh-CN" altLang="en-US" sz="2000" dirty="0" smtClean="0"/>
          </a:p>
          <a:p>
            <a:r>
              <a:rPr lang="zh-CN" altLang="en-US" sz="2000" dirty="0" smtClean="0"/>
              <a:t>　     武红军的严重违纪，是其理想信念坍塌的必然结果。</a:t>
            </a:r>
          </a:p>
          <a:p>
            <a:r>
              <a:rPr lang="zh-CN" altLang="en-US" sz="2000" dirty="0" smtClean="0"/>
              <a:t>　</a:t>
            </a:r>
            <a:r>
              <a:rPr lang="en-US" sz="2000" dirty="0" smtClean="0"/>
              <a:t>     </a:t>
            </a:r>
            <a:r>
              <a:rPr lang="zh-CN" altLang="en-US" sz="2000" dirty="0" smtClean="0"/>
              <a:t>武红军对党要管党、从严治党缺乏信心，觉得党风廉政建设和反腐败斗争“说起来容易，做起来难”，</a:t>
            </a:r>
            <a:r>
              <a:rPr lang="zh-CN" altLang="en-US" sz="2000" dirty="0" smtClean="0">
                <a:solidFill>
                  <a:srgbClr val="FF0000"/>
                </a:solidFill>
              </a:rPr>
              <a:t>对党和国家的未来充满怀疑，有时候甚至感到“无望”，私下里靠求神拜佛填补精神空虚。</a:t>
            </a:r>
          </a:p>
          <a:p>
            <a:r>
              <a:rPr lang="zh-CN" altLang="en-US" sz="2000" dirty="0" smtClean="0"/>
              <a:t>　　</a:t>
            </a:r>
            <a:r>
              <a:rPr lang="zh-CN" altLang="en-US" sz="2000" dirty="0" smtClean="0">
                <a:solidFill>
                  <a:srgbClr val="FF0000"/>
                </a:solidFill>
              </a:rPr>
              <a:t>他把杨善洲、焦裕禄等先进模范看做“圣人”，认为根本就学不来。</a:t>
            </a:r>
            <a:r>
              <a:rPr lang="zh-CN" altLang="en-US" sz="2000" dirty="0" smtClean="0"/>
              <a:t>为人处世，不是向高标准看齐，反而与腐败分子“比烂”，</a:t>
            </a:r>
            <a:r>
              <a:rPr lang="zh-CN" altLang="en-US" sz="2000" dirty="0" smtClean="0">
                <a:solidFill>
                  <a:srgbClr val="FF0000"/>
                </a:solidFill>
              </a:rPr>
              <a:t>觉得自己好歹是个局级干部，帮人办事收点好处理所当然。</a:t>
            </a:r>
          </a:p>
          <a:p>
            <a:r>
              <a:rPr lang="zh-CN" altLang="en-US" sz="2000" dirty="0" smtClean="0"/>
              <a:t>　　思想抛锚必致行为脱轨。</a:t>
            </a:r>
            <a:r>
              <a:rPr lang="en-US" sz="2000" dirty="0" smtClean="0"/>
              <a:t>2008</a:t>
            </a:r>
            <a:r>
              <a:rPr lang="zh-CN" altLang="en-US" sz="2000" dirty="0" smtClean="0"/>
              <a:t>年，组织上提拔武红军为天津美术学院党委书记</a:t>
            </a:r>
            <a:r>
              <a:rPr lang="en-US" sz="2000" dirty="0" smtClean="0"/>
              <a:t>(</a:t>
            </a:r>
            <a:r>
              <a:rPr lang="zh-CN" altLang="en-US" sz="2000" dirty="0" smtClean="0"/>
              <a:t>正局级</a:t>
            </a:r>
            <a:r>
              <a:rPr lang="en-US" sz="2000" dirty="0" smtClean="0"/>
              <a:t>)</a:t>
            </a:r>
            <a:r>
              <a:rPr lang="zh-CN" altLang="en-US" sz="2000" dirty="0" smtClean="0"/>
              <a:t>。这本是对他的信任，不料他却“深受打击”</a:t>
            </a:r>
            <a:r>
              <a:rPr lang="en-US" altLang="zh-CN" sz="2000" dirty="0" smtClean="0"/>
              <a:t>——</a:t>
            </a:r>
            <a:r>
              <a:rPr lang="zh-CN" altLang="en-US" sz="2000" dirty="0" smtClean="0"/>
              <a:t>他认为天津美术学院是个小单位，觉得到了这里“</a:t>
            </a:r>
            <a:r>
              <a:rPr lang="zh-CN" altLang="en-US" sz="2000" dirty="0" smtClean="0">
                <a:solidFill>
                  <a:srgbClr val="FF0000"/>
                </a:solidFill>
              </a:rPr>
              <a:t>没有发展空间”</a:t>
            </a:r>
            <a:r>
              <a:rPr lang="zh-CN" altLang="en-US" sz="2000" dirty="0" smtClean="0"/>
              <a:t>，精神上一泻千里，更加无视纪律和规矩，口无遮拦、无所顾忌。发展到后来，甚至公开对中央精神发表反对意见。</a:t>
            </a:r>
          </a:p>
          <a:p>
            <a:r>
              <a:rPr lang="zh-CN" altLang="en-US" sz="2000" dirty="0" smtClean="0"/>
              <a:t>　　</a:t>
            </a:r>
            <a:r>
              <a:rPr lang="en-US" sz="2000" dirty="0" smtClean="0"/>
              <a:t>2012</a:t>
            </a:r>
            <a:r>
              <a:rPr lang="zh-CN" altLang="en-US" sz="2000" dirty="0" smtClean="0"/>
              <a:t>年底，天津美术学院召开会议，传达中央八项规定精神，武红军在会上公然宣称：</a:t>
            </a:r>
            <a:r>
              <a:rPr lang="zh-CN" altLang="en-US" sz="2000" dirty="0" smtClean="0">
                <a:solidFill>
                  <a:srgbClr val="FF0000"/>
                </a:solidFill>
              </a:rPr>
              <a:t>“吃吃喝喝不是个事儿，美院是个小地方，出不了什么问题。”</a:t>
            </a:r>
          </a:p>
          <a:p>
            <a:r>
              <a:rPr lang="zh-CN" altLang="en-US" sz="2000" dirty="0" smtClean="0"/>
              <a:t>　　</a:t>
            </a:r>
            <a:r>
              <a:rPr lang="en-US" sz="2000" dirty="0" smtClean="0"/>
              <a:t>2013</a:t>
            </a:r>
            <a:r>
              <a:rPr lang="zh-CN" altLang="en-US" sz="2000" dirty="0" smtClean="0"/>
              <a:t>年</a:t>
            </a:r>
            <a:r>
              <a:rPr lang="en-US" sz="2000" dirty="0" smtClean="0"/>
              <a:t>12</a:t>
            </a:r>
            <a:r>
              <a:rPr lang="zh-CN" altLang="en-US" sz="2000" dirty="0" smtClean="0"/>
              <a:t>月，天津美术学院召开会议，传达中央纪委、天津市纪委</a:t>
            </a:r>
            <a:r>
              <a:rPr lang="en-US" altLang="zh-CN" sz="2000" dirty="0" smtClean="0"/>
              <a:t>《</a:t>
            </a:r>
            <a:r>
              <a:rPr lang="zh-CN" altLang="en-US" sz="2000" dirty="0" smtClean="0"/>
              <a:t>关于严禁公款赠送贺卡年历等物品的通知</a:t>
            </a:r>
            <a:r>
              <a:rPr lang="en-US" altLang="zh-CN" sz="2000" dirty="0" smtClean="0"/>
              <a:t>》</a:t>
            </a:r>
            <a:r>
              <a:rPr lang="zh-CN" altLang="en-US" sz="2000" dirty="0" smtClean="0"/>
              <a:t>，武红军在会上讲：</a:t>
            </a:r>
            <a:r>
              <a:rPr lang="zh-CN" altLang="en-US" sz="2000" dirty="0" smtClean="0">
                <a:solidFill>
                  <a:srgbClr val="FF0000"/>
                </a:solidFill>
              </a:rPr>
              <a:t>“小题大做”，“有必要吗</a:t>
            </a:r>
            <a:r>
              <a:rPr lang="en-US" sz="2000" dirty="0" smtClean="0">
                <a:solidFill>
                  <a:srgbClr val="FF0000"/>
                </a:solidFill>
              </a:rPr>
              <a:t>?</a:t>
            </a:r>
            <a:r>
              <a:rPr lang="zh-CN" altLang="en-US" sz="2000" dirty="0" smtClean="0">
                <a:solidFill>
                  <a:srgbClr val="FF0000"/>
                </a:solidFill>
              </a:rPr>
              <a:t>这样合适吗”，“中国是个人情社会，领导给我寄贺卡，我能不回吗”</a:t>
            </a:r>
            <a:r>
              <a:rPr lang="en-US" sz="2000" dirty="0" smtClean="0">
                <a:solidFill>
                  <a:srgbClr val="FF0000"/>
                </a:solidFill>
              </a:rPr>
              <a:t>?</a:t>
            </a:r>
            <a:endParaRPr lang="zh-CN" altLang="en-US" sz="2000" dirty="0" smtClean="0">
              <a:solidFill>
                <a:srgbClr val="FF0000"/>
              </a:solidFill>
            </a:endParaRPr>
          </a:p>
          <a:p>
            <a:r>
              <a:rPr lang="zh-CN" altLang="en-US" sz="2000" dirty="0" smtClean="0"/>
              <a:t>　　</a:t>
            </a:r>
            <a:r>
              <a:rPr lang="en-US" sz="2000" dirty="0" smtClean="0"/>
              <a:t>2014</a:t>
            </a:r>
            <a:r>
              <a:rPr lang="zh-CN" altLang="en-US" sz="2000" dirty="0" smtClean="0"/>
              <a:t>年党的群众路线教育实践活动期间，在研究活动材料时武红军讲：</a:t>
            </a:r>
            <a:r>
              <a:rPr lang="zh-CN" altLang="en-US" sz="2000" dirty="0" smtClean="0">
                <a:solidFill>
                  <a:srgbClr val="FF0000"/>
                </a:solidFill>
              </a:rPr>
              <a:t>“这纯粹是形式主义，这不是以形式主义反对形式主义嘛</a:t>
            </a:r>
            <a:r>
              <a:rPr lang="en-US" sz="2000" dirty="0" smtClean="0">
                <a:solidFill>
                  <a:srgbClr val="FF0000"/>
                </a:solidFill>
              </a:rPr>
              <a:t>!</a:t>
            </a:r>
            <a:r>
              <a:rPr lang="zh-CN" altLang="en-US" sz="2000" dirty="0" smtClean="0">
                <a:solidFill>
                  <a:srgbClr val="FF0000"/>
                </a:solidFill>
              </a:rPr>
              <a:t>”</a:t>
            </a:r>
          </a:p>
          <a:p>
            <a:endParaRPr lang="zh-CN" altLang="en-US" sz="2000" dirty="0" smtClean="0"/>
          </a:p>
          <a:p>
            <a:endParaRPr lang="zh-CN" altLang="en-US" sz="2000" dirty="0" smtClean="0"/>
          </a:p>
          <a:p>
            <a:endParaRPr lang="zh-CN" altLang="en-US" sz="2400" b="1" dirty="0"/>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295313" cy="461665"/>
              </a:xfrm>
              <a:prstGeom prst="rect">
                <a:avLst/>
              </a:prstGeom>
              <a:noFill/>
            </p:spPr>
            <p:txBody>
              <a:bodyPr wrap="none" rtlCol="0">
                <a:spAutoFit/>
              </a:bodyPr>
              <a:lstStyle/>
              <a:p>
                <a:r>
                  <a:rPr lang="zh-CN" altLang="en-US" sz="2400" b="1" dirty="0" smtClean="0"/>
                  <a:t>武红军严重违纪问题剖析：政治上的“糊涂人”</a:t>
                </a:r>
                <a:endParaRPr lang="zh-CN" altLang="en-US" sz="2400" dirty="0"/>
              </a:p>
            </p:txBody>
          </p:sp>
        </p:grpSp>
      </p:grpSp>
      <p:sp>
        <p:nvSpPr>
          <p:cNvPr id="13" name="矩形 12"/>
          <p:cNvSpPr/>
          <p:nvPr/>
        </p:nvSpPr>
        <p:spPr>
          <a:xfrm>
            <a:off x="211015" y="1235260"/>
            <a:ext cx="11816862" cy="6032421"/>
          </a:xfrm>
          <a:prstGeom prst="rect">
            <a:avLst/>
          </a:prstGeom>
        </p:spPr>
        <p:txBody>
          <a:bodyPr wrap="square">
            <a:spAutoFit/>
          </a:bodyPr>
          <a:lstStyle/>
          <a:p>
            <a:r>
              <a:rPr lang="en-US" b="1" dirty="0" smtClean="0"/>
              <a:t>2 </a:t>
            </a:r>
            <a:r>
              <a:rPr lang="zh-CN" altLang="en-US" b="1" dirty="0" smtClean="0"/>
              <a:t>顶风违纪，“两天没饭局就好像缺点什么”</a:t>
            </a:r>
            <a:endParaRPr lang="zh-CN" altLang="en-US" dirty="0" smtClean="0"/>
          </a:p>
          <a:p>
            <a:r>
              <a:rPr lang="zh-CN" altLang="en-US" dirty="0" smtClean="0"/>
              <a:t>　　武红军个性张扬，自视甚高。</a:t>
            </a:r>
          </a:p>
          <a:p>
            <a:r>
              <a:rPr lang="zh-CN" altLang="en-US" dirty="0" smtClean="0"/>
              <a:t>　　他是文革结束恢复高考制度后，考入南开大学的第一批大学生，</a:t>
            </a:r>
            <a:r>
              <a:rPr lang="en-US" dirty="0" smtClean="0"/>
              <a:t>1981</a:t>
            </a:r>
            <a:r>
              <a:rPr lang="zh-CN" altLang="en-US" dirty="0" smtClean="0"/>
              <a:t>年大学就读时就已入党。</a:t>
            </a:r>
            <a:r>
              <a:rPr lang="en-US" dirty="0" smtClean="0"/>
              <a:t>1996</a:t>
            </a:r>
            <a:r>
              <a:rPr lang="zh-CN" altLang="en-US" dirty="0" smtClean="0"/>
              <a:t>年，</a:t>
            </a:r>
            <a:r>
              <a:rPr lang="en-US" dirty="0" smtClean="0">
                <a:solidFill>
                  <a:srgbClr val="FF0000"/>
                </a:solidFill>
              </a:rPr>
              <a:t>39</a:t>
            </a:r>
            <a:r>
              <a:rPr lang="zh-CN" altLang="en-US" dirty="0" smtClean="0">
                <a:solidFill>
                  <a:srgbClr val="FF0000"/>
                </a:solidFill>
              </a:rPr>
              <a:t>岁时被破格提拔为天津市教委副主任</a:t>
            </a:r>
            <a:r>
              <a:rPr lang="en-US" dirty="0" smtClean="0">
                <a:solidFill>
                  <a:srgbClr val="FF0000"/>
                </a:solidFill>
              </a:rPr>
              <a:t>(</a:t>
            </a:r>
            <a:r>
              <a:rPr lang="zh-CN" altLang="en-US" dirty="0" smtClean="0">
                <a:solidFill>
                  <a:srgbClr val="FF0000"/>
                </a:solidFill>
              </a:rPr>
              <a:t>副局级</a:t>
            </a:r>
            <a:r>
              <a:rPr lang="en-US" dirty="0" smtClean="0">
                <a:solidFill>
                  <a:srgbClr val="FF0000"/>
                </a:solidFill>
              </a:rPr>
              <a:t>)</a:t>
            </a:r>
            <a:r>
              <a:rPr lang="zh-CN" altLang="en-US" dirty="0" smtClean="0"/>
              <a:t>，更是意气风发，觉得自己</a:t>
            </a:r>
            <a:r>
              <a:rPr lang="zh-CN" altLang="en-US" dirty="0" smtClean="0">
                <a:solidFill>
                  <a:srgbClr val="FF0000"/>
                </a:solidFill>
              </a:rPr>
              <a:t>做官至少要到副部级“才合格”</a:t>
            </a:r>
            <a:r>
              <a:rPr lang="zh-CN" altLang="en-US" dirty="0" smtClean="0"/>
              <a:t>。</a:t>
            </a:r>
          </a:p>
          <a:p>
            <a:r>
              <a:rPr lang="zh-CN" altLang="en-US" dirty="0" smtClean="0"/>
              <a:t>　　</a:t>
            </a:r>
            <a:r>
              <a:rPr lang="en-US" dirty="0" smtClean="0"/>
              <a:t>2008</a:t>
            </a:r>
            <a:r>
              <a:rPr lang="zh-CN" altLang="en-US" dirty="0" smtClean="0"/>
              <a:t>年，到天津美术学院任职后，</a:t>
            </a:r>
            <a:r>
              <a:rPr lang="zh-CN" altLang="en-US" dirty="0" smtClean="0">
                <a:solidFill>
                  <a:srgbClr val="FF0000"/>
                </a:solidFill>
              </a:rPr>
              <a:t>他认为职务到了“天花板”</a:t>
            </a:r>
            <a:r>
              <a:rPr lang="zh-CN" altLang="en-US" dirty="0" smtClean="0"/>
              <a:t>，对组织心怀不满，开始自寻“补偿”，经常是“</a:t>
            </a:r>
            <a:r>
              <a:rPr lang="zh-CN" altLang="en-US" dirty="0" smtClean="0">
                <a:solidFill>
                  <a:srgbClr val="FF0000"/>
                </a:solidFill>
              </a:rPr>
              <a:t>上午</a:t>
            </a:r>
            <a:r>
              <a:rPr lang="en-US" dirty="0" smtClean="0">
                <a:solidFill>
                  <a:srgbClr val="FF0000"/>
                </a:solidFill>
              </a:rPr>
              <a:t>10</a:t>
            </a:r>
            <a:r>
              <a:rPr lang="zh-CN" altLang="en-US" dirty="0" smtClean="0">
                <a:solidFill>
                  <a:srgbClr val="FF0000"/>
                </a:solidFill>
              </a:rPr>
              <a:t>点以后上班，中午喝口小酒，下午找不见人”</a:t>
            </a:r>
            <a:r>
              <a:rPr lang="zh-CN" altLang="en-US" dirty="0" smtClean="0"/>
              <a:t>。</a:t>
            </a:r>
          </a:p>
          <a:p>
            <a:r>
              <a:rPr lang="zh-CN" altLang="en-US" dirty="0" smtClean="0"/>
              <a:t>　 他把及时行乐当成人生主要目标，整日与私企老板称兄道弟、勾肩搭背、吃吃喝喝，在众人的簇拥中飘飘然地当起了所谓的“老大”，</a:t>
            </a:r>
            <a:r>
              <a:rPr lang="zh-CN" altLang="en-US" dirty="0" smtClean="0">
                <a:solidFill>
                  <a:srgbClr val="FF0000"/>
                </a:solidFill>
              </a:rPr>
              <a:t>自称“天津高档场所没有没去过的”“两天没饭局就好像缺点什么”，沉醉于灯红酒绿中不能自拔，党的十八大以后仍不知收敛。</a:t>
            </a:r>
          </a:p>
          <a:p>
            <a:r>
              <a:rPr lang="zh-CN" altLang="en-US" dirty="0" smtClean="0"/>
              <a:t>　武红军对中央八项规定精神置若罔闻，不但乱评妄议，甚至带头违纪。</a:t>
            </a:r>
          </a:p>
          <a:p>
            <a:r>
              <a:rPr lang="zh-CN" altLang="en-US" dirty="0" smtClean="0"/>
              <a:t>　　</a:t>
            </a:r>
            <a:r>
              <a:rPr lang="en-US" dirty="0" smtClean="0"/>
              <a:t>2013</a:t>
            </a:r>
            <a:r>
              <a:rPr lang="zh-CN" altLang="en-US" dirty="0" smtClean="0"/>
              <a:t>年，他想出国旅游，于是虚构学术交流活动，由旅行社开具邀请函，报经相关部门审批后，亲自设计游览路线，</a:t>
            </a:r>
            <a:r>
              <a:rPr lang="zh-CN" altLang="en-US" dirty="0" smtClean="0">
                <a:solidFill>
                  <a:srgbClr val="FF0000"/>
                </a:solidFill>
              </a:rPr>
              <a:t>带领所谓的“亲信”到西班牙、葡萄牙游玩，所有费用均由天津美术学院公款支付。</a:t>
            </a:r>
            <a:r>
              <a:rPr lang="zh-CN" altLang="en-US" dirty="0" smtClean="0"/>
              <a:t>他“靠山吃山”，除用公款支付本应由个人支付的餐费、手机费、私家车保险费等，还指派司机开公车赴吉林、北京等地接送亲友，更违规批准滥发津贴补贴。</a:t>
            </a:r>
          </a:p>
          <a:p>
            <a:r>
              <a:rPr lang="zh-CN" altLang="en-US" dirty="0" smtClean="0"/>
              <a:t>　　“自己时常觉得不就是吃点喝点嘛，逢年过节人家送些节礼、购物卡都是理所当然，似乎社会风气都是这样，在思想上从来没有重视起来。”落马后，武红军忏悔说。</a:t>
            </a:r>
          </a:p>
          <a:p>
            <a:r>
              <a:rPr lang="zh-CN" altLang="en-US" dirty="0" smtClean="0"/>
              <a:t>　　执纪人员表示，武红军不矜细行，脑袋里根本就没有纪律的位置，他的种种问题，有很多是顺着以前的“惯性”，一步一步走下来，直到党的</a:t>
            </a:r>
            <a:r>
              <a:rPr lang="zh-CN" altLang="en-US" dirty="0" smtClean="0">
                <a:solidFill>
                  <a:srgbClr val="FF0000"/>
                </a:solidFill>
              </a:rPr>
              <a:t>十八大以后还觉得“不就是吃个饭嘛，不就是发个贺卡嘛”</a:t>
            </a:r>
            <a:r>
              <a:rPr lang="zh-CN" altLang="en-US" dirty="0" smtClean="0"/>
              <a:t>，追逐物欲、追逐享乐，最终坑了自己，害了别人。</a:t>
            </a:r>
          </a:p>
          <a:p>
            <a:endParaRPr lang="zh-CN" altLang="en-US" sz="2000" dirty="0" smtClean="0"/>
          </a:p>
          <a:p>
            <a:endParaRPr lang="zh-CN" altLang="en-US" sz="2400" b="1" dirty="0"/>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295313" cy="461665"/>
              </a:xfrm>
              <a:prstGeom prst="rect">
                <a:avLst/>
              </a:prstGeom>
              <a:noFill/>
            </p:spPr>
            <p:txBody>
              <a:bodyPr wrap="none" rtlCol="0">
                <a:spAutoFit/>
              </a:bodyPr>
              <a:lstStyle/>
              <a:p>
                <a:r>
                  <a:rPr lang="zh-CN" altLang="en-US" sz="2400" b="1" dirty="0" smtClean="0"/>
                  <a:t>武红军严重违纪问题剖析：政治上的“糊涂人”</a:t>
                </a:r>
                <a:endParaRPr lang="zh-CN" altLang="en-US" sz="2400" dirty="0"/>
              </a:p>
            </p:txBody>
          </p:sp>
        </p:grpSp>
      </p:grpSp>
      <p:sp>
        <p:nvSpPr>
          <p:cNvPr id="13" name="矩形 12"/>
          <p:cNvSpPr/>
          <p:nvPr/>
        </p:nvSpPr>
        <p:spPr>
          <a:xfrm>
            <a:off x="457200" y="1235260"/>
            <a:ext cx="11087100" cy="6309420"/>
          </a:xfrm>
          <a:prstGeom prst="rect">
            <a:avLst/>
          </a:prstGeom>
        </p:spPr>
        <p:txBody>
          <a:bodyPr wrap="square">
            <a:spAutoFit/>
          </a:bodyPr>
          <a:lstStyle/>
          <a:p>
            <a:r>
              <a:rPr lang="zh-CN" altLang="en-US" sz="2000" dirty="0" smtClean="0"/>
              <a:t> </a:t>
            </a:r>
            <a:r>
              <a:rPr lang="zh-CN" altLang="en-US" sz="2000" b="1" dirty="0" smtClean="0"/>
              <a:t>　</a:t>
            </a:r>
            <a:r>
              <a:rPr lang="en-US" sz="2000" b="1" dirty="0" smtClean="0"/>
              <a:t>3 </a:t>
            </a:r>
            <a:r>
              <a:rPr lang="zh-CN" altLang="en-US" sz="2000" b="1" dirty="0" smtClean="0"/>
              <a:t>独断专行，“当官的能耐没有，当官的毛病全有”</a:t>
            </a:r>
            <a:endParaRPr lang="zh-CN" altLang="en-US" sz="2000" dirty="0" smtClean="0"/>
          </a:p>
          <a:p>
            <a:r>
              <a:rPr lang="zh-CN" altLang="en-US" sz="2000" dirty="0" smtClean="0"/>
              <a:t>　　武红军</a:t>
            </a:r>
            <a:r>
              <a:rPr lang="zh-CN" altLang="en-US" sz="2000" dirty="0" smtClean="0">
                <a:solidFill>
                  <a:srgbClr val="FF0000"/>
                </a:solidFill>
              </a:rPr>
              <a:t>喜欢当“老大”，这在他的朋友圈中不是秘密</a:t>
            </a:r>
            <a:r>
              <a:rPr lang="zh-CN" altLang="en-US" sz="2000" dirty="0" smtClean="0"/>
              <a:t>。</a:t>
            </a:r>
          </a:p>
          <a:p>
            <a:r>
              <a:rPr lang="zh-CN" altLang="en-US" sz="2000" dirty="0" smtClean="0"/>
              <a:t>天津美术学院的一些教师职工反映，武红军平时在学校一副“老大”做派，在各种场合讲“我是书记，怎么能不做主”，霸气十足。</a:t>
            </a:r>
          </a:p>
          <a:p>
            <a:r>
              <a:rPr lang="zh-CN" altLang="en-US" sz="2000" dirty="0" smtClean="0"/>
              <a:t>　　他在天津美术学院大搞“小圈子”，利用干部岗位交流、职务调整，</a:t>
            </a:r>
            <a:r>
              <a:rPr lang="zh-CN" altLang="en-US" sz="2000" dirty="0" smtClean="0">
                <a:solidFill>
                  <a:srgbClr val="FF0000"/>
                </a:solidFill>
              </a:rPr>
              <a:t>将“圈里人”调任到组织、人事、财务等重要岗位。</a:t>
            </a:r>
            <a:r>
              <a:rPr lang="zh-CN" altLang="en-US" sz="2000" dirty="0" smtClean="0"/>
              <a:t>他曾赤裸裸地对天津美术学院一名干部说：</a:t>
            </a:r>
            <a:r>
              <a:rPr lang="zh-CN" altLang="en-US" sz="2000" dirty="0" smtClean="0">
                <a:solidFill>
                  <a:srgbClr val="FF0000"/>
                </a:solidFill>
              </a:rPr>
              <a:t>“一朝天子一朝臣，要认清形势。”</a:t>
            </a:r>
          </a:p>
          <a:p>
            <a:r>
              <a:rPr lang="zh-CN" altLang="en-US" sz="2000" dirty="0" smtClean="0"/>
              <a:t>　　而为了“小圈子”的利益，他肆无忌惮，不惜严重违反组织纪律。</a:t>
            </a:r>
            <a:r>
              <a:rPr lang="en-US" sz="2000" dirty="0" smtClean="0"/>
              <a:t>2011</a:t>
            </a:r>
            <a:r>
              <a:rPr lang="zh-CN" altLang="en-US" sz="2000" dirty="0" smtClean="0"/>
              <a:t>年</a:t>
            </a:r>
            <a:r>
              <a:rPr lang="en-US" sz="2000" dirty="0" smtClean="0"/>
              <a:t>6</a:t>
            </a:r>
            <a:r>
              <a:rPr lang="zh-CN" altLang="en-US" sz="2000" dirty="0" smtClean="0"/>
              <a:t>月，在天津美术学院</a:t>
            </a:r>
            <a:r>
              <a:rPr lang="zh-CN" altLang="en-US" sz="2000" dirty="0" smtClean="0">
                <a:solidFill>
                  <a:srgbClr val="FF0000"/>
                </a:solidFill>
              </a:rPr>
              <a:t>评选优秀共产党员表彰大会上，他居然擅自改变党委决定，临时在表彰名单里加上其“圈里人”的名字，并让时任院长当场宣读，</a:t>
            </a:r>
            <a:r>
              <a:rPr lang="zh-CN" altLang="en-US" sz="2000" dirty="0" smtClean="0"/>
              <a:t>当时就有领导班子成员反对，现场一片混乱，令人瞠目。</a:t>
            </a:r>
          </a:p>
          <a:p>
            <a:r>
              <a:rPr lang="zh-CN" altLang="en-US" sz="2000" dirty="0" smtClean="0"/>
              <a:t>　　此外，他还私自扣压反映中层干部的举报材料，直至案发时仍未处置。执纪人员表示，武红军视组织纪律如无物，</a:t>
            </a:r>
            <a:r>
              <a:rPr lang="zh-CN" altLang="en-US" sz="2000" dirty="0" smtClean="0">
                <a:solidFill>
                  <a:srgbClr val="FF0000"/>
                </a:solidFill>
              </a:rPr>
              <a:t>外出从不向组织报告</a:t>
            </a:r>
            <a:r>
              <a:rPr lang="zh-CN" altLang="en-US" sz="2000" dirty="0" smtClean="0"/>
              <a:t>，</a:t>
            </a:r>
            <a:r>
              <a:rPr lang="en-US" sz="2000" dirty="0" smtClean="0"/>
              <a:t>2005</a:t>
            </a:r>
            <a:r>
              <a:rPr lang="zh-CN" altLang="en-US" sz="2000" dirty="0" smtClean="0"/>
              <a:t>年至</a:t>
            </a:r>
            <a:r>
              <a:rPr lang="en-US" sz="2000" dirty="0" smtClean="0"/>
              <a:t>2015</a:t>
            </a:r>
            <a:r>
              <a:rPr lang="zh-CN" altLang="en-US" sz="2000" dirty="0" smtClean="0"/>
              <a:t>年间，</a:t>
            </a:r>
            <a:r>
              <a:rPr lang="zh-CN" altLang="en-US" sz="2000" dirty="0" smtClean="0">
                <a:solidFill>
                  <a:srgbClr val="FF0000"/>
                </a:solidFill>
              </a:rPr>
              <a:t>私自出国</a:t>
            </a:r>
            <a:r>
              <a:rPr lang="en-US" sz="2000" dirty="0" smtClean="0">
                <a:solidFill>
                  <a:srgbClr val="FF0000"/>
                </a:solidFill>
              </a:rPr>
              <a:t>(</a:t>
            </a:r>
            <a:r>
              <a:rPr lang="zh-CN" altLang="en-US" sz="2000" dirty="0" smtClean="0">
                <a:solidFill>
                  <a:srgbClr val="FF0000"/>
                </a:solidFill>
              </a:rPr>
              <a:t>境</a:t>
            </a:r>
            <a:r>
              <a:rPr lang="en-US" sz="2000" dirty="0" smtClean="0">
                <a:solidFill>
                  <a:srgbClr val="FF0000"/>
                </a:solidFill>
              </a:rPr>
              <a:t>)20</a:t>
            </a:r>
            <a:r>
              <a:rPr lang="zh-CN" altLang="en-US" sz="2000" dirty="0" smtClean="0">
                <a:solidFill>
                  <a:srgbClr val="FF0000"/>
                </a:solidFill>
              </a:rPr>
              <a:t>次。</a:t>
            </a:r>
            <a:r>
              <a:rPr lang="zh-CN" altLang="en-US" sz="2000" dirty="0" smtClean="0"/>
              <a:t>其中，党的十八大后</a:t>
            </a:r>
            <a:r>
              <a:rPr lang="en-US" sz="2000" dirty="0" smtClean="0"/>
              <a:t>4</a:t>
            </a:r>
            <a:r>
              <a:rPr lang="zh-CN" altLang="en-US" sz="2000" dirty="0" smtClean="0"/>
              <a:t>次。</a:t>
            </a:r>
          </a:p>
          <a:p>
            <a:r>
              <a:rPr lang="zh-CN" altLang="en-US" sz="2000" dirty="0" smtClean="0"/>
              <a:t>　　武红军的种种作为，使其在天津美术学院大失人心，教师职工称其“</a:t>
            </a:r>
            <a:r>
              <a:rPr lang="zh-CN" altLang="en-US" sz="2000" dirty="0" smtClean="0">
                <a:solidFill>
                  <a:srgbClr val="FF0000"/>
                </a:solidFill>
              </a:rPr>
              <a:t>当官的能耐没有，当官的毛病全有</a:t>
            </a:r>
            <a:r>
              <a:rPr lang="zh-CN" altLang="en-US" sz="2000" dirty="0" smtClean="0"/>
              <a:t>”。“他权力欲强，却被权力耍得团团转</a:t>
            </a:r>
            <a:r>
              <a:rPr lang="en-US" sz="2000" dirty="0" smtClean="0"/>
              <a:t>;</a:t>
            </a:r>
            <a:r>
              <a:rPr lang="zh-CN" altLang="en-US" sz="2000" dirty="0" smtClean="0"/>
              <a:t>控制欲强，却对复杂局面束手无策。”执纪人员表示，武红军作为一把手，不仅没能起表率作用，反而带头违纪，严重破坏了天津美术学院的政治生态。</a:t>
            </a:r>
          </a:p>
          <a:p>
            <a:endParaRPr lang="zh-CN" altLang="en-US" sz="2000" dirty="0" smtClean="0"/>
          </a:p>
          <a:p>
            <a:endParaRPr lang="zh-CN" altLang="en-US" sz="2000" dirty="0" smtClean="0"/>
          </a:p>
          <a:p>
            <a:endParaRPr lang="zh-CN" altLang="en-US" sz="2400" b="1" dirty="0"/>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6295313" cy="461665"/>
              </a:xfrm>
              <a:prstGeom prst="rect">
                <a:avLst/>
              </a:prstGeom>
              <a:noFill/>
            </p:spPr>
            <p:txBody>
              <a:bodyPr wrap="none" rtlCol="0">
                <a:spAutoFit/>
              </a:bodyPr>
              <a:lstStyle/>
              <a:p>
                <a:r>
                  <a:rPr lang="zh-CN" altLang="en-US" sz="2400" b="1" dirty="0" smtClean="0"/>
                  <a:t>武红军严重违纪问题剖析：政治上的“糊涂人”</a:t>
                </a:r>
                <a:endParaRPr lang="zh-CN" altLang="en-US" sz="2400" dirty="0"/>
              </a:p>
            </p:txBody>
          </p:sp>
        </p:grpSp>
      </p:grpSp>
      <p:sp>
        <p:nvSpPr>
          <p:cNvPr id="13" name="矩形 12"/>
          <p:cNvSpPr/>
          <p:nvPr/>
        </p:nvSpPr>
        <p:spPr>
          <a:xfrm>
            <a:off x="447675" y="1016185"/>
            <a:ext cx="11087100" cy="6894195"/>
          </a:xfrm>
          <a:prstGeom prst="rect">
            <a:avLst/>
          </a:prstGeom>
        </p:spPr>
        <p:txBody>
          <a:bodyPr wrap="square">
            <a:spAutoFit/>
          </a:bodyPr>
          <a:lstStyle/>
          <a:p>
            <a:r>
              <a:rPr lang="en-US" b="1" dirty="0" smtClean="0"/>
              <a:t>4</a:t>
            </a:r>
            <a:r>
              <a:rPr lang="zh-CN" altLang="en-US" b="1" dirty="0" smtClean="0"/>
              <a:t>、利欲熏心：“</a:t>
            </a:r>
            <a:r>
              <a:rPr lang="zh-CN" altLang="en-US" b="1" dirty="0" smtClean="0">
                <a:solidFill>
                  <a:srgbClr val="FF0000"/>
                </a:solidFill>
              </a:rPr>
              <a:t>我家有一面墙还空着”</a:t>
            </a:r>
            <a:endParaRPr lang="zh-CN" altLang="en-US" dirty="0" smtClean="0">
              <a:solidFill>
                <a:srgbClr val="FF0000"/>
              </a:solidFill>
            </a:endParaRPr>
          </a:p>
          <a:p>
            <a:r>
              <a:rPr lang="zh-CN" altLang="en-US" dirty="0" smtClean="0"/>
              <a:t>　　知子莫若父。武红军的父亲是一名老党员，他深知武红军的弱点，经常批评他：“你们兄妹几个我对你最不放心，你太张狂，不检点</a:t>
            </a:r>
            <a:r>
              <a:rPr lang="en-US" dirty="0" smtClean="0"/>
              <a:t>!</a:t>
            </a:r>
            <a:r>
              <a:rPr lang="zh-CN" altLang="en-US" dirty="0" smtClean="0"/>
              <a:t>”武红军不以为意。而最后，恰恰如其父所言，武红军的狂妄自大，恣意妄为，导致了其自我毁灭。</a:t>
            </a:r>
          </a:p>
          <a:p>
            <a:r>
              <a:rPr lang="zh-CN" altLang="en-US" dirty="0" smtClean="0"/>
              <a:t>        他利欲熏心，严重违反廉洁纪律，经常以</a:t>
            </a:r>
            <a:r>
              <a:rPr lang="zh-CN" altLang="en-US" dirty="0" smtClean="0">
                <a:solidFill>
                  <a:srgbClr val="FF0000"/>
                </a:solidFill>
              </a:rPr>
              <a:t>“我家有一面墙还空着”为名</a:t>
            </a:r>
            <a:r>
              <a:rPr lang="zh-CN" altLang="en-US" dirty="0" smtClean="0"/>
              <a:t>，疯狂向天津美术学院画家教师索要画作。他常到学校的国画系画室“视察”，看中老师和学生们挂在墙上的作品后，就会将整面墙的作品都要走，因此得了“武大墙”、“一面墙”的绰号。</a:t>
            </a:r>
          </a:p>
          <a:p>
            <a:r>
              <a:rPr lang="zh-CN" altLang="en-US" dirty="0" smtClean="0"/>
              <a:t>天津美术学院许多教师反映“武红军不懂画，看中的是画值多少钱”，他向一名山水画老师索画时特意叮嘱“给我画细点儿”，成为业界的笑柄。一些人也据此“糊弄”武红军。武红军家中藏有其索要或收受的各类画作</a:t>
            </a:r>
            <a:r>
              <a:rPr lang="en-US" dirty="0" smtClean="0"/>
              <a:t>382</a:t>
            </a:r>
            <a:r>
              <a:rPr lang="zh-CN" altLang="en-US" dirty="0" smtClean="0"/>
              <a:t>幅，经鉴定，其中一些画作为赝品，一些为习作，还有一些仅是工艺品。</a:t>
            </a:r>
          </a:p>
          <a:p>
            <a:r>
              <a:rPr lang="zh-CN" altLang="en-US" dirty="0" smtClean="0"/>
              <a:t>　　武红军自称</a:t>
            </a:r>
            <a:r>
              <a:rPr lang="zh-CN" altLang="en-US" dirty="0" smtClean="0">
                <a:solidFill>
                  <a:srgbClr val="FF0000"/>
                </a:solidFill>
              </a:rPr>
              <a:t>“够朋友、肯办事、心不黑”</a:t>
            </a:r>
            <a:r>
              <a:rPr lang="zh-CN" altLang="en-US" dirty="0" smtClean="0"/>
              <a:t>，对其朋友圈 “兄弟们”的请托，只要有利可图，有求必应。他利用职务便利以权谋私，在学生招录、员工招聘等方面收受钱财，破纪破法，彻底沉沦。</a:t>
            </a:r>
          </a:p>
          <a:p>
            <a:r>
              <a:rPr lang="zh-CN" altLang="en-US" dirty="0" smtClean="0"/>
              <a:t>　　</a:t>
            </a:r>
            <a:r>
              <a:rPr lang="en-US" dirty="0" smtClean="0"/>
              <a:t>2015</a:t>
            </a:r>
            <a:r>
              <a:rPr lang="zh-CN" altLang="en-US" dirty="0" smtClean="0"/>
              <a:t>年</a:t>
            </a:r>
            <a:r>
              <a:rPr lang="en-US" dirty="0" smtClean="0"/>
              <a:t>11</a:t>
            </a:r>
            <a:r>
              <a:rPr lang="zh-CN" altLang="en-US" dirty="0" smtClean="0"/>
              <a:t>月，当得知天津市委巡视组即将到天津美术学院进行巡视时，武红军慌了神，他自知问题不少，居然绞尽脑汁干扰巡视工作。</a:t>
            </a:r>
          </a:p>
          <a:p>
            <a:r>
              <a:rPr lang="zh-CN" altLang="en-US" dirty="0" smtClean="0"/>
              <a:t>　　他在天津美术学院全体党员干部和职工大会上“引导”教师职工：“</a:t>
            </a:r>
            <a:r>
              <a:rPr lang="zh-CN" altLang="en-US" dirty="0" smtClean="0">
                <a:solidFill>
                  <a:srgbClr val="FF0000"/>
                </a:solidFill>
              </a:rPr>
              <a:t>对巡视组不要乱说话，不要影响学校形象”，“要根据学校实际情况说，别夸张，别无中生有”</a:t>
            </a:r>
            <a:r>
              <a:rPr lang="en-US" dirty="0" smtClean="0">
                <a:solidFill>
                  <a:srgbClr val="FF0000"/>
                </a:solidFill>
              </a:rPr>
              <a:t>;</a:t>
            </a:r>
            <a:r>
              <a:rPr lang="zh-CN" altLang="en-US" dirty="0" smtClean="0"/>
              <a:t>巡视期间，每当巡视组找相关干部谈话后，他便“积极”打探问了什么问题，和他有没有关系。</a:t>
            </a:r>
          </a:p>
          <a:p>
            <a:r>
              <a:rPr lang="zh-CN" altLang="en-US" dirty="0" smtClean="0"/>
              <a:t>　　正当武红军惶惶不可终日之际，组织上决定调其担任天津市教育科学研究院党委副书记、院长。此时，距离巡视组进驻不到半个月，他自觉大事不妙，后来铤而走险，与涉案人串供，转移赃物，对抗组织审查。</a:t>
            </a:r>
          </a:p>
          <a:p>
            <a:r>
              <a:rPr lang="zh-CN" altLang="en-US" dirty="0" smtClean="0"/>
              <a:t>　　多行不义必自毙。武红军的“上蹿下跳”不仅没能拯救自己，反而加速了毁灭的到来。</a:t>
            </a:r>
            <a:r>
              <a:rPr lang="en-US" dirty="0" smtClean="0"/>
              <a:t>2016</a:t>
            </a:r>
            <a:r>
              <a:rPr lang="zh-CN" altLang="en-US" dirty="0" smtClean="0"/>
              <a:t>年</a:t>
            </a:r>
            <a:r>
              <a:rPr lang="en-US" dirty="0" smtClean="0"/>
              <a:t>4</a:t>
            </a:r>
            <a:r>
              <a:rPr lang="zh-CN" altLang="en-US" dirty="0" smtClean="0"/>
              <a:t>月</a:t>
            </a:r>
            <a:r>
              <a:rPr lang="en-US" dirty="0" smtClean="0"/>
              <a:t>18</a:t>
            </a:r>
            <a:r>
              <a:rPr lang="zh-CN" altLang="en-US" dirty="0" smtClean="0"/>
              <a:t>日，执纪人员果断出击，彻底击碎了他的迷梦，给他的政治生涯画上了一个不光彩的句号。</a:t>
            </a:r>
          </a:p>
          <a:p>
            <a:endParaRPr lang="zh-CN" altLang="en-US" sz="2000" dirty="0" smtClean="0"/>
          </a:p>
          <a:p>
            <a:endParaRPr lang="zh-CN" altLang="en-US" sz="2000" dirty="0" smtClean="0"/>
          </a:p>
          <a:p>
            <a:endParaRPr lang="zh-CN" altLang="en-US" sz="2400" b="1" dirty="0"/>
          </a:p>
        </p:txBody>
      </p:sp>
    </p:spTree>
    <p:extLst>
      <p:ext uri="{BB962C8B-B14F-4D97-AF65-F5344CB8AC3E}">
        <p14:creationId xmlns:p14="http://schemas.microsoft.com/office/powerpoint/2010/main" xmlns="" val="3547071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flipV="1">
              <a:off x="0" y="992419"/>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5"/>
          <p:cNvSpPr txBox="1"/>
          <p:nvPr/>
        </p:nvSpPr>
        <p:spPr>
          <a:xfrm>
            <a:off x="6231749" y="2019300"/>
            <a:ext cx="5545508" cy="4345803"/>
          </a:xfrm>
          <a:prstGeom prst="rect">
            <a:avLst/>
          </a:prstGeom>
          <a:noFill/>
        </p:spPr>
        <p:txBody>
          <a:bodyPr wrap="square" lIns="91438" tIns="45719" rIns="91438" bIns="45719" rtlCol="0">
            <a:spAutoFit/>
          </a:bodyPr>
          <a:lstStyle/>
          <a:p>
            <a:r>
              <a:rPr lang="zh-CN" altLang="en-US" sz="2000" dirty="0" smtClean="0">
                <a:latin typeface="方正小标宋简体" pitchFamily="65" charset="-122"/>
                <a:ea typeface="方正小标宋简体" pitchFamily="65" charset="-122"/>
              </a:rPr>
              <a:t>习近平总书记指出，</a:t>
            </a:r>
            <a:r>
              <a:rPr lang="zh-CN" altLang="en-US" sz="2000" b="1" dirty="0" smtClean="0">
                <a:latin typeface="方正小标宋简体" pitchFamily="65" charset="-122"/>
                <a:ea typeface="方正小标宋简体" pitchFamily="65" charset="-122"/>
              </a:rPr>
              <a:t>纪律是成文的规矩，规矩是不成文的纪律</a:t>
            </a:r>
            <a:r>
              <a:rPr lang="zh-CN" altLang="en-US" sz="2000" dirty="0" smtClean="0">
                <a:latin typeface="方正小标宋简体" pitchFamily="65" charset="-122"/>
                <a:ea typeface="方正小标宋简体" pitchFamily="65" charset="-122"/>
              </a:rPr>
              <a:t>；</a:t>
            </a:r>
            <a:r>
              <a:rPr lang="zh-CN" altLang="en-US" sz="2000" b="1" dirty="0" smtClean="0">
                <a:latin typeface="方正小标宋简体" pitchFamily="65" charset="-122"/>
                <a:ea typeface="方正小标宋简体" pitchFamily="65" charset="-122"/>
              </a:rPr>
              <a:t>纪律是刚性的规矩，规矩是自我约束的纪律。</a:t>
            </a:r>
            <a:r>
              <a:rPr lang="zh-CN" altLang="en-US" sz="2000" dirty="0" smtClean="0">
                <a:latin typeface="方正小标宋简体" pitchFamily="65" charset="-122"/>
                <a:ea typeface="方正小标宋简体" pitchFamily="65" charset="-122"/>
              </a:rPr>
              <a:t>这在党的纪律建设史上，首次系统阐明了规矩的内涵以及纪律与规矩的关系，实现了纪律建设理论和实践的与时俱进。如果用一条红线来串起党的十八大以来以习近平同志为核心的党中央推进全面从严治党的壮阔历程，</a:t>
            </a:r>
            <a:r>
              <a:rPr lang="zh-CN" altLang="en-US" sz="2000" b="1" dirty="0" smtClean="0">
                <a:solidFill>
                  <a:srgbClr val="FF0000"/>
                </a:solidFill>
                <a:latin typeface="方正小标宋简体" pitchFamily="65" charset="-122"/>
                <a:ea typeface="方正小标宋简体" pitchFamily="65" charset="-122"/>
              </a:rPr>
              <a:t>纪律建设</a:t>
            </a:r>
            <a:r>
              <a:rPr lang="zh-CN" altLang="en-US" sz="2000" dirty="0" smtClean="0">
                <a:latin typeface="方正小标宋简体" pitchFamily="65" charset="-122"/>
                <a:ea typeface="方正小标宋简体" pitchFamily="65" charset="-122"/>
              </a:rPr>
              <a:t>毫无疑问是很有代表性的一条。</a:t>
            </a:r>
          </a:p>
          <a:p>
            <a:r>
              <a:rPr lang="zh-CN" altLang="en-US" sz="2000" dirty="0" smtClean="0">
                <a:latin typeface="方正小标宋简体" pitchFamily="65" charset="-122"/>
                <a:ea typeface="方正小标宋简体" pitchFamily="65" charset="-122"/>
              </a:rPr>
              <a:t>　　从</a:t>
            </a:r>
            <a:r>
              <a:rPr lang="en-US" sz="2000" dirty="0" smtClean="0">
                <a:latin typeface="方正小标宋简体" pitchFamily="65" charset="-122"/>
                <a:ea typeface="方正小标宋简体" pitchFamily="65" charset="-122"/>
              </a:rPr>
              <a:t>2013</a:t>
            </a:r>
            <a:r>
              <a:rPr lang="zh-CN" altLang="en-US" sz="2000" dirty="0" smtClean="0">
                <a:latin typeface="方正小标宋简体" pitchFamily="65" charset="-122"/>
                <a:ea typeface="方正小标宋简体" pitchFamily="65" charset="-122"/>
              </a:rPr>
              <a:t>年</a:t>
            </a:r>
            <a:r>
              <a:rPr lang="en-US" sz="2000" dirty="0" smtClean="0">
                <a:latin typeface="方正小标宋简体" pitchFamily="65" charset="-122"/>
                <a:ea typeface="方正小标宋简体" pitchFamily="65" charset="-122"/>
              </a:rPr>
              <a:t>1</a:t>
            </a:r>
            <a:r>
              <a:rPr lang="zh-CN" altLang="en-US" sz="2000" dirty="0" smtClean="0">
                <a:latin typeface="方正小标宋简体" pitchFamily="65" charset="-122"/>
                <a:ea typeface="方正小标宋简体" pitchFamily="65" charset="-122"/>
              </a:rPr>
              <a:t>月的中央纪委二次全会，到</a:t>
            </a:r>
            <a:r>
              <a:rPr lang="en-US" sz="2000" dirty="0" smtClean="0">
                <a:latin typeface="方正小标宋简体" pitchFamily="65" charset="-122"/>
                <a:ea typeface="方正小标宋简体" pitchFamily="65" charset="-122"/>
              </a:rPr>
              <a:t>2017</a:t>
            </a:r>
            <a:r>
              <a:rPr lang="zh-CN" altLang="en-US" sz="2000" dirty="0" smtClean="0">
                <a:latin typeface="方正小标宋简体" pitchFamily="65" charset="-122"/>
                <a:ea typeface="方正小标宋简体" pitchFamily="65" charset="-122"/>
              </a:rPr>
              <a:t>年的中央纪委七次全会，习近平总书记连续五年出席并发表重要讲话，“纪律”始终是他强调的关键词。</a:t>
            </a:r>
          </a:p>
          <a:p>
            <a:pPr defTabSz="457189">
              <a:lnSpc>
                <a:spcPct val="130000"/>
              </a:lnSpc>
            </a:pPr>
            <a:endParaRPr lang="zh-CN" altLang="en-US" sz="1400" dirty="0">
              <a:solidFill>
                <a:schemeClr val="bg1">
                  <a:lumMod val="50000"/>
                </a:schemeClr>
              </a:solidFill>
              <a:latin typeface="Century Gothic"/>
              <a:ea typeface="微软雅黑" panose="020B0503020204020204" pitchFamily="34" charset="-122"/>
            </a:endParaRPr>
          </a:p>
          <a:p>
            <a:pPr defTabSz="457189">
              <a:lnSpc>
                <a:spcPct val="130000"/>
              </a:lnSpc>
            </a:pPr>
            <a:endParaRPr lang="zh-CN" altLang="en-US" sz="1400" dirty="0">
              <a:solidFill>
                <a:schemeClr val="bg1">
                  <a:lumMod val="50000"/>
                </a:schemeClr>
              </a:solidFill>
              <a:latin typeface="Century Gothic"/>
              <a:ea typeface="微软雅黑" panose="020B0503020204020204" pitchFamily="34" charset="-122"/>
            </a:endParaRPr>
          </a:p>
        </p:txBody>
      </p:sp>
      <p:pic>
        <p:nvPicPr>
          <p:cNvPr id="50178" name="Picture 2" descr="http://paper.people.com.cn/rmrbhwb/res/1/20160108/1452191344696_1.jpg"/>
          <p:cNvPicPr>
            <a:picLocks noChangeAspect="1" noChangeArrowheads="1"/>
          </p:cNvPicPr>
          <p:nvPr/>
        </p:nvPicPr>
        <p:blipFill>
          <a:blip r:embed="rId4" cstate="print"/>
          <a:srcRect/>
          <a:stretch>
            <a:fillRect/>
          </a:stretch>
        </p:blipFill>
        <p:spPr bwMode="auto">
          <a:xfrm>
            <a:off x="260350" y="1788812"/>
            <a:ext cx="5607050" cy="4107164"/>
          </a:xfrm>
          <a:prstGeom prst="rect">
            <a:avLst/>
          </a:prstGeom>
          <a:noFill/>
        </p:spPr>
      </p:pic>
    </p:spTree>
    <p:extLst>
      <p:ext uri="{BB962C8B-B14F-4D97-AF65-F5344CB8AC3E}">
        <p14:creationId xmlns:p14="http://schemas.microsoft.com/office/powerpoint/2010/main" xmlns="" val="11695188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72" name="标题 1"/>
          <p:cNvSpPr txBox="1">
            <a:spLocks/>
          </p:cNvSpPr>
          <p:nvPr/>
        </p:nvSpPr>
        <p:spPr>
          <a:xfrm>
            <a:off x="-6350" y="2811966"/>
            <a:ext cx="7053942" cy="1193800"/>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smtClean="0">
                <a:solidFill>
                  <a:srgbClr val="A92F2F"/>
                </a:solidFill>
                <a:latin typeface="微软雅黑" pitchFamily="34" charset="-122"/>
                <a:ea typeface="微软雅黑" pitchFamily="34" charset="-122"/>
              </a:rPr>
              <a:t>争做净化党内</a:t>
            </a:r>
            <a:endParaRPr lang="en-US" altLang="zh-CN" sz="5400" b="1" spc="300" dirty="0" smtClean="0">
              <a:solidFill>
                <a:srgbClr val="A92F2F"/>
              </a:solidFill>
              <a:latin typeface="微软雅黑" pitchFamily="34" charset="-122"/>
              <a:ea typeface="微软雅黑" pitchFamily="34" charset="-122"/>
            </a:endParaRPr>
          </a:p>
          <a:p>
            <a:pPr>
              <a:defRPr/>
            </a:pPr>
            <a:r>
              <a:rPr lang="zh-CN" altLang="en-US" sz="5400" b="1" spc="300" dirty="0" smtClean="0">
                <a:solidFill>
                  <a:srgbClr val="A92F2F"/>
                </a:solidFill>
                <a:latin typeface="微软雅黑" pitchFamily="34" charset="-122"/>
                <a:ea typeface="微软雅黑" pitchFamily="34" charset="-122"/>
              </a:rPr>
              <a:t>政治生态的护林员</a:t>
            </a:r>
            <a:endParaRPr lang="zh-CN" altLang="en-US" sz="5400" b="1" spc="300" dirty="0">
              <a:solidFill>
                <a:srgbClr val="A92F2F"/>
              </a:solidFill>
              <a:latin typeface="微软雅黑" pitchFamily="34" charset="-122"/>
              <a:ea typeface="微软雅黑" pitchFamily="34" charset="-122"/>
            </a:endParaRPr>
          </a:p>
        </p:txBody>
      </p:sp>
      <p:cxnSp>
        <p:nvCxnSpPr>
          <p:cNvPr id="74" name="直接连接符 73"/>
          <p:cNvCxnSpPr/>
          <p:nvPr/>
        </p:nvCxnSpPr>
        <p:spPr>
          <a:xfrm>
            <a:off x="355146" y="4674809"/>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b="1" spc="600" dirty="0">
                  <a:solidFill>
                    <a:schemeClr val="bg1"/>
                  </a:solidFill>
                  <a:latin typeface="微软雅黑" panose="020B0503020204020204" pitchFamily="34" charset="-122"/>
                  <a:ea typeface="微软雅黑" panose="020B0503020204020204" pitchFamily="34" charset="-122"/>
                </a:rPr>
                <a:t>03</a:t>
              </a:r>
              <a:endParaRPr lang="zh-CN" altLang="zh-CN" sz="4800" b="1" spc="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4758504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07" y="1078523"/>
            <a:ext cx="10351477" cy="369332"/>
          </a:xfrm>
          <a:prstGeom prst="rect">
            <a:avLst/>
          </a:prstGeom>
        </p:spPr>
        <p:txBody>
          <a:bodyPr wrap="square">
            <a:spAutoFit/>
          </a:bodyPr>
          <a:lstStyle/>
          <a:p>
            <a:r>
              <a:rPr lang="zh-CN" altLang="en-US" b="1" dirty="0" smtClean="0">
                <a:solidFill>
                  <a:schemeClr val="bg1"/>
                </a:solidFill>
              </a:rPr>
              <a:t>加强理</a:t>
            </a:r>
            <a:r>
              <a:rPr lang="zh-CN" altLang="en-US" dirty="0" smtClean="0">
                <a:solidFill>
                  <a:schemeClr val="bg1"/>
                </a:solidFill>
              </a:rPr>
              <a:t>文化。坚持以马克思主义为指导，在认真汲取中华优秀传统文化、。</a:t>
            </a:r>
            <a:endParaRPr lang="zh-CN" altLang="en-US" dirty="0">
              <a:solidFill>
                <a:schemeClr val="bg1"/>
              </a:solidFill>
            </a:endParaRPr>
          </a:p>
        </p:txBody>
      </p:sp>
      <p:sp>
        <p:nvSpPr>
          <p:cNvPr id="3" name="矩形 2"/>
          <p:cNvSpPr/>
          <p:nvPr/>
        </p:nvSpPr>
        <p:spPr>
          <a:xfrm>
            <a:off x="1758462" y="170547"/>
            <a:ext cx="9179169" cy="461665"/>
          </a:xfrm>
          <a:prstGeom prst="rect">
            <a:avLst/>
          </a:prstGeom>
        </p:spPr>
        <p:txBody>
          <a:bodyPr wrap="square">
            <a:spAutoFit/>
          </a:bodyPr>
          <a:lstStyle/>
          <a:p>
            <a:r>
              <a:rPr lang="en-US" altLang="zh-CN" sz="2400" b="1" dirty="0" smtClean="0">
                <a:solidFill>
                  <a:prstClr val="black"/>
                </a:solidFill>
              </a:rPr>
              <a:t>1</a:t>
            </a:r>
            <a:r>
              <a:rPr lang="zh-CN" altLang="en-US" sz="2400" b="1" dirty="0" smtClean="0">
                <a:solidFill>
                  <a:prstClr val="black"/>
                </a:solidFill>
              </a:rPr>
              <a:t>、</a:t>
            </a:r>
            <a:endParaRPr lang="zh-CN" altLang="en-US" sz="2400" dirty="0"/>
          </a:p>
        </p:txBody>
      </p:sp>
      <p:grpSp>
        <p:nvGrpSpPr>
          <p:cNvPr id="4" name="组合 5"/>
          <p:cNvGrpSpPr/>
          <p:nvPr/>
        </p:nvGrpSpPr>
        <p:grpSpPr>
          <a:xfrm>
            <a:off x="0" y="162924"/>
            <a:ext cx="11909059" cy="934348"/>
            <a:chOff x="0" y="116032"/>
            <a:chExt cx="12190413" cy="934348"/>
          </a:xfrm>
        </p:grpSpPr>
        <p:pic>
          <p:nvPicPr>
            <p:cNvPr id="5"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组合 5"/>
            <p:cNvGrpSpPr/>
            <p:nvPr/>
          </p:nvGrpSpPr>
          <p:grpSpPr>
            <a:xfrm>
              <a:off x="0" y="252188"/>
              <a:ext cx="12190413" cy="785950"/>
              <a:chOff x="0" y="394080"/>
              <a:chExt cx="12190413" cy="785950"/>
            </a:xfrm>
          </p:grpSpPr>
          <p:sp>
            <p:nvSpPr>
              <p:cNvPr id="7" name="矩形 6"/>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187569" y="1123217"/>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1" name="品 2"/>
          <p:cNvSpPr>
            <a:spLocks noChangeArrowheads="1"/>
          </p:cNvSpPr>
          <p:nvPr/>
        </p:nvSpPr>
        <p:spPr bwMode="auto">
          <a:xfrm>
            <a:off x="0" y="1240448"/>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28001" name="Rectangle 1"/>
          <p:cNvSpPr>
            <a:spLocks noChangeArrowheads="1"/>
          </p:cNvSpPr>
          <p:nvPr/>
        </p:nvSpPr>
        <p:spPr bwMode="auto">
          <a:xfrm>
            <a:off x="0" y="1926476"/>
            <a:ext cx="12190413"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思想理论清醒，政治才能坚定。学习贯彻好习近平新时代中国特色社会主义思想，是每个党组织、每名共产党员的必修课。</a:t>
            </a:r>
            <a:endParaRPr kumimoji="0" lang="en-US" alt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chemeClr val="bg1"/>
                </a:solidFill>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全面准确把握习近平新时代中国特色社会主义思想。必须坚持问题导向，把思想摆进去、把工作摆进去、把自己摆进去，看一看信仰信念、宗旨观念是否坚定，责任担当、创新精神是否合格，思想品格、工作作风是否过硬，不断净化思想灵魂、提升精神境界。要通过学习，不断坚定理想信念，增强</a:t>
            </a:r>
            <a:r>
              <a:rPr kumimoji="0" lang="zh-CN" sz="2400" b="0" i="0" u="none" strike="noStrike" cap="none" normalizeH="0" baseline="0" dirty="0" smtClean="0">
                <a:ln>
                  <a:noFill/>
                </a:ln>
                <a:solidFill>
                  <a:schemeClr val="bg1"/>
                </a:solidFill>
                <a:effectLst/>
                <a:latin typeface="Arial"/>
                <a:ea typeface="微软雅黑" pitchFamily="34" charset="-122"/>
                <a:cs typeface="宋体" pitchFamily="2" charset="-122"/>
              </a:rPr>
              <a:t>“</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四个自信</a:t>
            </a:r>
            <a:r>
              <a:rPr kumimoji="0" lang="zh-CN" sz="2400" b="0" i="0" u="none" strike="noStrike" cap="none" normalizeH="0" baseline="0" dirty="0" smtClean="0">
                <a:ln>
                  <a:noFill/>
                </a:ln>
                <a:solidFill>
                  <a:schemeClr val="bg1"/>
                </a:solidFill>
                <a:effectLst/>
                <a:latin typeface="Arial"/>
                <a:ea typeface="微软雅黑" pitchFamily="34" charset="-122"/>
                <a:cs typeface="宋体" pitchFamily="2" charset="-122"/>
              </a:rPr>
              <a:t>”</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，做习近平新时代中国特色社会主义思想的坚定信仰者。</a:t>
            </a:r>
            <a:endParaRPr kumimoji="0" lang="en-US" alt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chemeClr val="bg1"/>
                </a:solidFill>
                <a:latin typeface="微软雅黑" pitchFamily="34" charset="-122"/>
                <a:ea typeface="微软雅黑" pitchFamily="34" charset="-122"/>
                <a:cs typeface="宋体" pitchFamily="2" charset="-122"/>
              </a:rPr>
              <a:t>      </a:t>
            </a:r>
            <a:r>
              <a:rPr lang="zh-CN" altLang="en-US" sz="2400" dirty="0" smtClean="0">
                <a:solidFill>
                  <a:schemeClr val="bg1"/>
                </a:solidFill>
                <a:latin typeface="微软雅黑" pitchFamily="34" charset="-122"/>
                <a:ea typeface="微软雅黑" pitchFamily="34" charset="-122"/>
                <a:cs typeface="宋体" pitchFamily="2" charset="-122"/>
              </a:rPr>
              <a:t>林区干部</a:t>
            </a:r>
            <a:r>
              <a:rPr lang="en-US" altLang="zh-CN" sz="2400" dirty="0" smtClean="0">
                <a:solidFill>
                  <a:schemeClr val="bg1"/>
                </a:solidFill>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要</a:t>
            </a:r>
            <a:r>
              <a:rPr kumimoji="0" lang="zh-CN" altLang="en-US"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牢固贯彻</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习近平</a:t>
            </a:r>
            <a:r>
              <a:rPr kumimoji="0" lang="zh-CN" altLang="en-US"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“两山理论”，守住生态文明底线，</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努力把学习贯彻的成效转化为做好本职工作、争创一流业绩的实际行动。</a:t>
            </a:r>
            <a:endParaRPr kumimoji="0" lang="zh-CN"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3" name="矩形 12"/>
          <p:cNvSpPr/>
          <p:nvPr/>
        </p:nvSpPr>
        <p:spPr>
          <a:xfrm>
            <a:off x="2332894" y="222739"/>
            <a:ext cx="8745414" cy="461665"/>
          </a:xfrm>
          <a:prstGeom prst="rect">
            <a:avLst/>
          </a:prstGeom>
        </p:spPr>
        <p:txBody>
          <a:bodyPr wrap="square">
            <a:spAutoFit/>
          </a:bodyPr>
          <a:lstStyle/>
          <a:p>
            <a:pPr lvl="0" fontAlgn="base">
              <a:spcBef>
                <a:spcPct val="0"/>
              </a:spcBef>
              <a:spcAft>
                <a:spcPct val="0"/>
              </a:spcAft>
            </a:pPr>
            <a:r>
              <a:rPr lang="zh-CN" altLang="en-US" sz="2400" b="1" dirty="0" smtClean="0">
                <a:solidFill>
                  <a:srgbClr val="222222"/>
                </a:solidFill>
                <a:latin typeface="黑体" pitchFamily="49" charset="-122"/>
                <a:ea typeface="黑体" pitchFamily="49" charset="-122"/>
                <a:cs typeface="宋体" pitchFamily="2" charset="-122"/>
              </a:rPr>
              <a:t>做坚定践行习近平新时代中国特色社会主义思想的合格党员</a:t>
            </a:r>
            <a:endParaRPr lang="zh-CN" altLang="en-US" sz="2400" dirty="0" smtClean="0">
              <a:solidFill>
                <a:prstClr val="black"/>
              </a:solidFill>
              <a:latin typeface="Arial" pitchFamily="34" charset="0"/>
              <a:ea typeface="宋体" pitchFamily="2" charset="-122"/>
              <a:cs typeface="宋体"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07" y="1078523"/>
            <a:ext cx="10351477" cy="369332"/>
          </a:xfrm>
          <a:prstGeom prst="rect">
            <a:avLst/>
          </a:prstGeom>
        </p:spPr>
        <p:txBody>
          <a:bodyPr wrap="square">
            <a:spAutoFit/>
          </a:bodyPr>
          <a:lstStyle/>
          <a:p>
            <a:r>
              <a:rPr lang="zh-CN" altLang="en-US" b="1" dirty="0" smtClean="0">
                <a:solidFill>
                  <a:schemeClr val="bg1"/>
                </a:solidFill>
              </a:rPr>
              <a:t>加强理</a:t>
            </a:r>
            <a:r>
              <a:rPr lang="zh-CN" altLang="en-US" dirty="0" smtClean="0">
                <a:solidFill>
                  <a:schemeClr val="bg1"/>
                </a:solidFill>
              </a:rPr>
              <a:t>文化。坚持以马克思主义为指导，在认真汲取中华优秀传统文化、。</a:t>
            </a:r>
            <a:endParaRPr lang="zh-CN" altLang="en-US" dirty="0">
              <a:solidFill>
                <a:schemeClr val="bg1"/>
              </a:solidFill>
            </a:endParaRPr>
          </a:p>
        </p:txBody>
      </p:sp>
      <p:sp>
        <p:nvSpPr>
          <p:cNvPr id="3" name="矩形 2"/>
          <p:cNvSpPr/>
          <p:nvPr/>
        </p:nvSpPr>
        <p:spPr>
          <a:xfrm>
            <a:off x="1758462" y="264405"/>
            <a:ext cx="9179169" cy="461665"/>
          </a:xfrm>
          <a:prstGeom prst="rect">
            <a:avLst/>
          </a:prstGeom>
        </p:spPr>
        <p:txBody>
          <a:bodyPr wrap="square">
            <a:spAutoFit/>
          </a:bodyPr>
          <a:lstStyle/>
          <a:p>
            <a:r>
              <a:rPr lang="en-US" altLang="zh-CN" sz="2400" b="1" dirty="0" smtClean="0">
                <a:solidFill>
                  <a:prstClr val="black"/>
                </a:solidFill>
              </a:rPr>
              <a:t>2</a:t>
            </a:r>
            <a:r>
              <a:rPr lang="zh-CN" altLang="en-US" sz="2400" b="1" dirty="0" smtClean="0">
                <a:solidFill>
                  <a:prstClr val="black"/>
                </a:solidFill>
              </a:rPr>
              <a:t>、</a:t>
            </a:r>
            <a:endParaRPr lang="zh-CN" altLang="en-US" sz="2400" dirty="0"/>
          </a:p>
        </p:txBody>
      </p:sp>
      <p:grpSp>
        <p:nvGrpSpPr>
          <p:cNvPr id="4" name="组合 5"/>
          <p:cNvGrpSpPr/>
          <p:nvPr/>
        </p:nvGrpSpPr>
        <p:grpSpPr>
          <a:xfrm>
            <a:off x="0" y="162924"/>
            <a:ext cx="11909059" cy="934348"/>
            <a:chOff x="0" y="116032"/>
            <a:chExt cx="12190413" cy="934348"/>
          </a:xfrm>
        </p:grpSpPr>
        <p:pic>
          <p:nvPicPr>
            <p:cNvPr id="5"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组合 5"/>
            <p:cNvGrpSpPr/>
            <p:nvPr/>
          </p:nvGrpSpPr>
          <p:grpSpPr>
            <a:xfrm>
              <a:off x="0" y="252188"/>
              <a:ext cx="12190413" cy="785950"/>
              <a:chOff x="0" y="394080"/>
              <a:chExt cx="12190413" cy="785950"/>
            </a:xfrm>
          </p:grpSpPr>
          <p:sp>
            <p:nvSpPr>
              <p:cNvPr id="7" name="矩形 6"/>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187569" y="1123217"/>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1" name="品 2"/>
          <p:cNvSpPr>
            <a:spLocks noChangeArrowheads="1"/>
          </p:cNvSpPr>
          <p:nvPr/>
        </p:nvSpPr>
        <p:spPr bwMode="auto">
          <a:xfrm>
            <a:off x="0" y="1111494"/>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endParaRPr lang="zh-CN" altLang="zh-CN" sz="2400" b="1" dirty="0">
              <a:solidFill>
                <a:schemeClr val="bg1"/>
              </a:solidFill>
              <a:latin typeface="宋体" panose="02010600030101010101" pitchFamily="2" charset="-122"/>
              <a:sym typeface="宋体" panose="02010600030101010101" pitchFamily="2" charset="-122"/>
            </a:endParaRPr>
          </a:p>
        </p:txBody>
      </p:sp>
      <p:sp>
        <p:nvSpPr>
          <p:cNvPr id="128001" name="Rectangle 1"/>
          <p:cNvSpPr>
            <a:spLocks noChangeArrowheads="1"/>
          </p:cNvSpPr>
          <p:nvPr/>
        </p:nvSpPr>
        <p:spPr bwMode="auto">
          <a:xfrm>
            <a:off x="0" y="3649988"/>
            <a:ext cx="121904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a:t>
            </a:r>
            <a:endParaRPr kumimoji="0" lang="zh-CN"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9025" name="Rectangle 1"/>
          <p:cNvSpPr>
            <a:spLocks noChangeArrowheads="1"/>
          </p:cNvSpPr>
          <p:nvPr/>
        </p:nvSpPr>
        <p:spPr bwMode="auto">
          <a:xfrm>
            <a:off x="2321169" y="273259"/>
            <a:ext cx="98692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努力做坚定维护习近平同志核心地位、领袖权威的合格党员</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9026" name="Rectangle 2"/>
          <p:cNvSpPr>
            <a:spLocks noChangeArrowheads="1"/>
          </p:cNvSpPr>
          <p:nvPr/>
        </p:nvSpPr>
        <p:spPr bwMode="auto">
          <a:xfrm>
            <a:off x="445168" y="1163198"/>
            <a:ext cx="11745245"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讲政治是共产党人的立身之本，也是马克思主义政党的突出特点和优势。新时代共产党人讲政治，就是要坚定维护习近平同志的核心地位、领袖权威，做到</a:t>
            </a: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chemeClr val="bg1"/>
              </a:solidFill>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时时处处事事向核心看齐</a:t>
            </a: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chemeClr val="bg1"/>
                </a:solidFill>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任何情况下都绝对忠于核心</a:t>
            </a: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chemeClr val="bg1"/>
                </a:solidFill>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坚定拥护核心</a:t>
            </a: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chemeClr val="bg1"/>
                </a:solidFill>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时刻紧跟核心</a:t>
            </a: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chemeClr val="bg1"/>
                </a:solidFill>
                <a:latin typeface="微软雅黑" pitchFamily="34" charset="-122"/>
                <a:ea typeface="微软雅黑" pitchFamily="34" charset="-122"/>
                <a:cs typeface="宋体" pitchFamily="2" charset="-122"/>
              </a:rPr>
              <a:t>       </a:t>
            </a:r>
            <a:r>
              <a:rPr kumimoji="0" lang="zh-CN" sz="2400" b="1"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坚决捍卫核心。</a:t>
            </a:r>
            <a:endPar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eaLnBrk="0" fontAlgn="base" hangingPunct="0">
              <a:spcBef>
                <a:spcPct val="0"/>
              </a:spcBef>
              <a:spcAft>
                <a:spcPct val="0"/>
              </a:spcAft>
            </a:pPr>
            <a:r>
              <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在情感上忠诚拥戴核心；</a:t>
            </a:r>
            <a:endParaRPr kumimoji="0" lang="en-US" altLang="zh-CN" sz="2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eaLnBrk="0" fontAlgn="base" hangingPunct="0">
              <a:spcBef>
                <a:spcPct val="0"/>
              </a:spcBef>
              <a:spcAft>
                <a:spcPct val="0"/>
              </a:spcAft>
            </a:pPr>
            <a:r>
              <a:rPr lang="en-US" altLang="zh-CN" sz="2400" b="1" dirty="0" smtClean="0">
                <a:solidFill>
                  <a:schemeClr val="bg1"/>
                </a:solidFill>
              </a:rPr>
              <a:t>       </a:t>
            </a:r>
            <a:r>
              <a:rPr lang="zh-CN" altLang="zh-CN" sz="2400" b="1" dirty="0" smtClean="0">
                <a:solidFill>
                  <a:schemeClr val="bg1"/>
                </a:solidFill>
              </a:rPr>
              <a:t>在政治上坚定维护核心</a:t>
            </a:r>
            <a:r>
              <a:rPr lang="zh-CN" altLang="en-US" sz="2400" b="1" dirty="0" smtClean="0">
                <a:solidFill>
                  <a:schemeClr val="bg1"/>
                </a:solidFill>
              </a:rPr>
              <a:t>；</a:t>
            </a:r>
            <a:endParaRPr lang="en-US" altLang="zh-CN" sz="2400" b="1" dirty="0" smtClean="0">
              <a:solidFill>
                <a:schemeClr val="bg1"/>
              </a:solidFill>
            </a:endParaRPr>
          </a:p>
          <a:p>
            <a:pPr eaLnBrk="0" fontAlgn="base" hangingPunct="0">
              <a:spcBef>
                <a:spcPct val="0"/>
              </a:spcBef>
              <a:spcAft>
                <a:spcPct val="0"/>
              </a:spcAft>
            </a:pPr>
            <a:r>
              <a:rPr lang="en-US" altLang="zh-CN" sz="2400" b="1" dirty="0" smtClean="0">
                <a:solidFill>
                  <a:schemeClr val="bg1"/>
                </a:solidFill>
              </a:rPr>
              <a:t>       </a:t>
            </a:r>
            <a:r>
              <a:rPr lang="zh-CN" altLang="zh-CN" sz="2400" b="1" dirty="0" smtClean="0">
                <a:solidFill>
                  <a:schemeClr val="bg1"/>
                </a:solidFill>
              </a:rPr>
              <a:t>在行动上自觉紧跟核心。</a:t>
            </a:r>
            <a:endParaRPr lang="zh-CN" altLang="zh-CN" sz="2400" b="1" dirty="0" smtClean="0">
              <a:solidFill>
                <a:schemeClr val="bg1"/>
              </a:solidFill>
              <a:latin typeface="宋体" panose="02010600030101010101" pitchFamily="2" charset="-122"/>
              <a:sym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07" y="1078523"/>
            <a:ext cx="10351477" cy="369332"/>
          </a:xfrm>
          <a:prstGeom prst="rect">
            <a:avLst/>
          </a:prstGeom>
        </p:spPr>
        <p:txBody>
          <a:bodyPr wrap="square">
            <a:spAutoFit/>
          </a:bodyPr>
          <a:lstStyle/>
          <a:p>
            <a:r>
              <a:rPr lang="zh-CN" altLang="en-US" b="1" dirty="0" smtClean="0">
                <a:solidFill>
                  <a:schemeClr val="bg1"/>
                </a:solidFill>
              </a:rPr>
              <a:t>加强理</a:t>
            </a:r>
            <a:r>
              <a:rPr lang="zh-CN" altLang="en-US" dirty="0" smtClean="0">
                <a:solidFill>
                  <a:schemeClr val="bg1"/>
                </a:solidFill>
              </a:rPr>
              <a:t>文化。坚持以马克思主义为指导，在认真汲取中华优秀传统文化、。</a:t>
            </a:r>
            <a:endParaRPr lang="zh-CN" altLang="en-US" dirty="0">
              <a:solidFill>
                <a:schemeClr val="bg1"/>
              </a:solidFill>
            </a:endParaRPr>
          </a:p>
        </p:txBody>
      </p:sp>
      <p:sp>
        <p:nvSpPr>
          <p:cNvPr id="3" name="矩形 2"/>
          <p:cNvSpPr/>
          <p:nvPr/>
        </p:nvSpPr>
        <p:spPr>
          <a:xfrm>
            <a:off x="1758462" y="170547"/>
            <a:ext cx="9577753" cy="830997"/>
          </a:xfrm>
          <a:prstGeom prst="rect">
            <a:avLst/>
          </a:prstGeom>
        </p:spPr>
        <p:txBody>
          <a:bodyPr wrap="square">
            <a:spAutoFit/>
          </a:bodyPr>
          <a:lstStyle/>
          <a:p>
            <a:pPr lvl="0"/>
            <a:r>
              <a:rPr lang="en-US" altLang="zh-CN" sz="2400" b="1" dirty="0" smtClean="0">
                <a:solidFill>
                  <a:prstClr val="black"/>
                </a:solidFill>
              </a:rPr>
              <a:t>3</a:t>
            </a:r>
            <a:r>
              <a:rPr lang="zh-CN" altLang="en-US" sz="2400" b="1" dirty="0" smtClean="0">
                <a:solidFill>
                  <a:prstClr val="black"/>
                </a:solidFill>
              </a:rPr>
              <a:t>、</a:t>
            </a:r>
            <a:r>
              <a:rPr lang="zh-CN" altLang="zh-CN" sz="2400" b="1" dirty="0" smtClean="0">
                <a:solidFill>
                  <a:srgbClr val="222222"/>
                </a:solidFill>
                <a:latin typeface="微软雅黑" pitchFamily="34" charset="-122"/>
                <a:ea typeface="微软雅黑" pitchFamily="34" charset="-122"/>
                <a:cs typeface="宋体" pitchFamily="2" charset="-122"/>
              </a:rPr>
              <a:t>努力做坚定贯彻以习近平同志为核心的党中央决策部署的合格党员</a:t>
            </a:r>
            <a:endParaRPr lang="zh-CN" altLang="zh-CN" sz="3200" dirty="0" smtClean="0">
              <a:latin typeface="Arial" pitchFamily="34" charset="0"/>
              <a:ea typeface="宋体" pitchFamily="2" charset="-122"/>
              <a:cs typeface="宋体" pitchFamily="2" charset="-122"/>
            </a:endParaRPr>
          </a:p>
          <a:p>
            <a:endParaRPr lang="zh-CN" altLang="en-US" sz="2400" dirty="0"/>
          </a:p>
        </p:txBody>
      </p:sp>
      <p:grpSp>
        <p:nvGrpSpPr>
          <p:cNvPr id="4" name="组合 5"/>
          <p:cNvGrpSpPr/>
          <p:nvPr/>
        </p:nvGrpSpPr>
        <p:grpSpPr>
          <a:xfrm>
            <a:off x="0" y="162924"/>
            <a:ext cx="11909059" cy="934348"/>
            <a:chOff x="0" y="116032"/>
            <a:chExt cx="12190413" cy="934348"/>
          </a:xfrm>
        </p:grpSpPr>
        <p:pic>
          <p:nvPicPr>
            <p:cNvPr id="5"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组合 5"/>
            <p:cNvGrpSpPr/>
            <p:nvPr/>
          </p:nvGrpSpPr>
          <p:grpSpPr>
            <a:xfrm>
              <a:off x="0" y="252188"/>
              <a:ext cx="12190413" cy="785950"/>
              <a:chOff x="0" y="394080"/>
              <a:chExt cx="12190413" cy="785950"/>
            </a:xfrm>
          </p:grpSpPr>
          <p:sp>
            <p:nvSpPr>
              <p:cNvPr id="7" name="矩形 6"/>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187569" y="1123217"/>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1" name="品 2"/>
          <p:cNvSpPr>
            <a:spLocks noChangeArrowheads="1"/>
          </p:cNvSpPr>
          <p:nvPr/>
        </p:nvSpPr>
        <p:spPr bwMode="auto">
          <a:xfrm>
            <a:off x="0" y="1111494"/>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r>
              <a:rPr lang="zh-CN" altLang="en-US" sz="2400" dirty="0" smtClean="0"/>
              <a:t>打赢三大攻坚战</a:t>
            </a:r>
            <a:endParaRPr lang="zh-CN" altLang="zh-CN" sz="2400" b="1" dirty="0">
              <a:solidFill>
                <a:schemeClr val="bg1"/>
              </a:solidFill>
              <a:latin typeface="宋体" panose="02010600030101010101" pitchFamily="2" charset="-122"/>
              <a:sym typeface="宋体" panose="02010600030101010101" pitchFamily="2" charset="-122"/>
            </a:endParaRPr>
          </a:p>
        </p:txBody>
      </p:sp>
      <p:sp>
        <p:nvSpPr>
          <p:cNvPr id="128001" name="Rectangle 1"/>
          <p:cNvSpPr>
            <a:spLocks noChangeArrowheads="1"/>
          </p:cNvSpPr>
          <p:nvPr/>
        </p:nvSpPr>
        <p:spPr bwMode="auto">
          <a:xfrm>
            <a:off x="0" y="3649988"/>
            <a:ext cx="121904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a:t>
            </a:r>
            <a:endParaRPr kumimoji="0" lang="zh-CN"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9026" name="Rectangle 2"/>
          <p:cNvSpPr>
            <a:spLocks noChangeArrowheads="1"/>
          </p:cNvSpPr>
          <p:nvPr/>
        </p:nvSpPr>
        <p:spPr bwMode="auto">
          <a:xfrm>
            <a:off x="445168" y="3194523"/>
            <a:ext cx="1174524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5" name="品 2"/>
          <p:cNvSpPr>
            <a:spLocks noChangeArrowheads="1"/>
          </p:cNvSpPr>
          <p:nvPr/>
        </p:nvSpPr>
        <p:spPr bwMode="auto">
          <a:xfrm>
            <a:off x="0" y="1193555"/>
            <a:ext cx="12190413"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2400" b="1" dirty="0" smtClean="0">
                <a:solidFill>
                  <a:schemeClr val="bg1"/>
                </a:solidFill>
              </a:rPr>
              <a:t>          今年</a:t>
            </a:r>
            <a:r>
              <a:rPr lang="en-US" altLang="zh-CN" sz="2400" b="1" dirty="0" smtClean="0">
                <a:solidFill>
                  <a:schemeClr val="bg1"/>
                </a:solidFill>
              </a:rPr>
              <a:t>2</a:t>
            </a:r>
            <a:r>
              <a:rPr lang="zh-CN" altLang="en-US" sz="2400" b="1" dirty="0" smtClean="0">
                <a:solidFill>
                  <a:schemeClr val="bg1"/>
                </a:solidFill>
              </a:rPr>
              <a:t>月，习近平总书记在凉山视察时强调指出：最重要的，教育必须跟上，决不能让孩子输在起跑线上。加大教育扶贫力度，完善教育扶贫政策，特别是对教育方面基础差、欠账多、缺口大的深度贫困地区和少数民族地区，采取有针对性的倾斜政策，对“确保不漏一村不落一人”实现</a:t>
            </a:r>
            <a:r>
              <a:rPr lang="zh-CN" altLang="en-US" sz="2400" b="1" dirty="0" smtClean="0">
                <a:solidFill>
                  <a:schemeClr val="bg1"/>
                </a:solidFill>
              </a:rPr>
              <a:t>脱贫。</a:t>
            </a:r>
            <a:endParaRPr lang="zh-CN" altLang="zh-CN" sz="2400" b="1" dirty="0">
              <a:solidFill>
                <a:schemeClr val="bg1"/>
              </a:solidFill>
              <a:latin typeface="宋体" panose="02010600030101010101" pitchFamily="2" charset="-122"/>
              <a:sym typeface="宋体" panose="02010600030101010101" pitchFamily="2" charset="-122"/>
            </a:endParaRPr>
          </a:p>
        </p:txBody>
      </p:sp>
      <p:sp>
        <p:nvSpPr>
          <p:cNvPr id="129028" name="Rectangle 4"/>
          <p:cNvSpPr>
            <a:spLocks noChangeArrowheads="1"/>
          </p:cNvSpPr>
          <p:nvPr/>
        </p:nvSpPr>
        <p:spPr bwMode="auto">
          <a:xfrm>
            <a:off x="0" y="1757543"/>
            <a:ext cx="12190413"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zh-CN" altLang="en-US" sz="24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三</a:t>
            </a:r>
            <a:r>
              <a:rPr lang="zh-CN" altLang="en-US" sz="2400" b="1" dirty="0" smtClean="0">
                <a:solidFill>
                  <a:schemeClr val="bg1"/>
                </a:solidFill>
                <a:latin typeface="黑体" pitchFamily="49" charset="-122"/>
                <a:ea typeface="黑体" pitchFamily="49" charset="-122"/>
                <a:cs typeface="宋体" pitchFamily="2" charset="-122"/>
              </a:rPr>
              <a:t>大攻坚战：</a:t>
            </a:r>
            <a:r>
              <a:rPr lang="zh-CN" altLang="en-US" sz="2400" dirty="0" smtClean="0">
                <a:solidFill>
                  <a:schemeClr val="bg1"/>
                </a:solidFill>
              </a:rPr>
              <a:t>防范化解重大风险、精准脱贫、污染防治</a:t>
            </a:r>
            <a:endParaRPr lang="en-US" altLang="zh-CN" sz="2400" dirty="0" smtClean="0">
              <a:solidFill>
                <a:schemeClr val="bg1"/>
              </a:solidFill>
            </a:endParaRPr>
          </a:p>
          <a:p>
            <a:pPr lvl="0" fontAlgn="base">
              <a:spcBef>
                <a:spcPct val="0"/>
              </a:spcBef>
              <a:spcAft>
                <a:spcPct val="0"/>
              </a:spcAft>
            </a:pPr>
            <a:r>
              <a:rPr lang="zh-CN" altLang="en-US" sz="2000" dirty="0" smtClean="0">
                <a:solidFill>
                  <a:schemeClr val="bg1"/>
                </a:solidFill>
              </a:rPr>
              <a:t>       </a:t>
            </a:r>
            <a:endParaRPr lang="en-US" altLang="zh-CN" sz="2000" dirty="0" smtClean="0">
              <a:solidFill>
                <a:schemeClr val="bg1"/>
              </a:solidFill>
            </a:endParaRPr>
          </a:p>
          <a:p>
            <a:pPr lvl="0" fontAlgn="base">
              <a:spcBef>
                <a:spcPct val="0"/>
              </a:spcBef>
              <a:spcAft>
                <a:spcPct val="0"/>
              </a:spcAft>
            </a:pPr>
            <a:r>
              <a:rPr lang="en-US" altLang="zh-CN" sz="2000" dirty="0" smtClean="0">
                <a:solidFill>
                  <a:schemeClr val="bg1"/>
                </a:solidFill>
              </a:rPr>
              <a:t>        </a:t>
            </a:r>
            <a:endParaRPr kumimoji="0" lang="en-US" altLang="zh-CN" sz="20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a:p>
            <a:pPr lvl="0" fontAlgn="base">
              <a:spcBef>
                <a:spcPct val="0"/>
              </a:spcBef>
              <a:spcAft>
                <a:spcPct val="0"/>
              </a:spcAft>
            </a:pPr>
            <a:endParaRPr kumimoji="0" lang="en-US" altLang="zh-CN"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07" y="1078523"/>
            <a:ext cx="10351477" cy="369332"/>
          </a:xfrm>
          <a:prstGeom prst="rect">
            <a:avLst/>
          </a:prstGeom>
        </p:spPr>
        <p:txBody>
          <a:bodyPr wrap="square">
            <a:spAutoFit/>
          </a:bodyPr>
          <a:lstStyle/>
          <a:p>
            <a:r>
              <a:rPr lang="zh-CN" altLang="en-US" b="1" dirty="0" smtClean="0">
                <a:solidFill>
                  <a:schemeClr val="bg1"/>
                </a:solidFill>
              </a:rPr>
              <a:t>加强理</a:t>
            </a:r>
            <a:r>
              <a:rPr lang="zh-CN" altLang="en-US" dirty="0" smtClean="0">
                <a:solidFill>
                  <a:schemeClr val="bg1"/>
                </a:solidFill>
              </a:rPr>
              <a:t>文化。坚持以马克思主义为指导，在认真汲取中华优秀传统文化、。</a:t>
            </a:r>
            <a:endParaRPr lang="zh-CN" altLang="en-US" dirty="0">
              <a:solidFill>
                <a:schemeClr val="bg1"/>
              </a:solidFill>
            </a:endParaRPr>
          </a:p>
        </p:txBody>
      </p:sp>
      <p:sp>
        <p:nvSpPr>
          <p:cNvPr id="3" name="矩形 2"/>
          <p:cNvSpPr/>
          <p:nvPr/>
        </p:nvSpPr>
        <p:spPr>
          <a:xfrm>
            <a:off x="1758462" y="170547"/>
            <a:ext cx="9577753" cy="830997"/>
          </a:xfrm>
          <a:prstGeom prst="rect">
            <a:avLst/>
          </a:prstGeom>
        </p:spPr>
        <p:txBody>
          <a:bodyPr wrap="square">
            <a:spAutoFit/>
          </a:bodyPr>
          <a:lstStyle/>
          <a:p>
            <a:pPr lvl="0"/>
            <a:r>
              <a:rPr lang="en-US" altLang="zh-CN" sz="2400" b="1" dirty="0" smtClean="0">
                <a:solidFill>
                  <a:prstClr val="black"/>
                </a:solidFill>
              </a:rPr>
              <a:t>3</a:t>
            </a:r>
            <a:r>
              <a:rPr lang="zh-CN" altLang="en-US" sz="2400" b="1" dirty="0" smtClean="0">
                <a:solidFill>
                  <a:prstClr val="black"/>
                </a:solidFill>
              </a:rPr>
              <a:t>、</a:t>
            </a:r>
            <a:r>
              <a:rPr lang="zh-CN" altLang="zh-CN" sz="2400" b="1" dirty="0" smtClean="0">
                <a:solidFill>
                  <a:srgbClr val="222222"/>
                </a:solidFill>
                <a:latin typeface="微软雅黑" pitchFamily="34" charset="-122"/>
                <a:ea typeface="微软雅黑" pitchFamily="34" charset="-122"/>
                <a:cs typeface="宋体" pitchFamily="2" charset="-122"/>
              </a:rPr>
              <a:t>努力做坚定贯彻以习近平同志为核心的党中央决策部署的合格党员</a:t>
            </a:r>
            <a:endParaRPr lang="zh-CN" altLang="zh-CN" sz="3200" dirty="0" smtClean="0">
              <a:latin typeface="Arial" pitchFamily="34" charset="0"/>
              <a:ea typeface="宋体" pitchFamily="2" charset="-122"/>
              <a:cs typeface="宋体" pitchFamily="2" charset="-122"/>
            </a:endParaRPr>
          </a:p>
          <a:p>
            <a:endParaRPr lang="zh-CN" altLang="en-US" sz="2400" dirty="0"/>
          </a:p>
        </p:txBody>
      </p:sp>
      <p:grpSp>
        <p:nvGrpSpPr>
          <p:cNvPr id="4" name="组合 5"/>
          <p:cNvGrpSpPr/>
          <p:nvPr/>
        </p:nvGrpSpPr>
        <p:grpSpPr>
          <a:xfrm>
            <a:off x="0" y="162924"/>
            <a:ext cx="11909059" cy="934348"/>
            <a:chOff x="0" y="116032"/>
            <a:chExt cx="12190413" cy="934348"/>
          </a:xfrm>
        </p:grpSpPr>
        <p:pic>
          <p:nvPicPr>
            <p:cNvPr id="5"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组合 5"/>
            <p:cNvGrpSpPr/>
            <p:nvPr/>
          </p:nvGrpSpPr>
          <p:grpSpPr>
            <a:xfrm>
              <a:off x="0" y="252188"/>
              <a:ext cx="12190413" cy="785950"/>
              <a:chOff x="0" y="394080"/>
              <a:chExt cx="12190413" cy="785950"/>
            </a:xfrm>
          </p:grpSpPr>
          <p:sp>
            <p:nvSpPr>
              <p:cNvPr id="7" name="矩形 6"/>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品 2"/>
          <p:cNvSpPr>
            <a:spLocks noChangeArrowheads="1"/>
          </p:cNvSpPr>
          <p:nvPr/>
        </p:nvSpPr>
        <p:spPr bwMode="auto">
          <a:xfrm>
            <a:off x="187569" y="1123217"/>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1" name="品 2"/>
          <p:cNvSpPr>
            <a:spLocks noChangeArrowheads="1"/>
          </p:cNvSpPr>
          <p:nvPr/>
        </p:nvSpPr>
        <p:spPr bwMode="auto">
          <a:xfrm>
            <a:off x="0" y="1111494"/>
            <a:ext cx="12002844"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r>
              <a:rPr lang="zh-CN" altLang="en-US" sz="2400" dirty="0" smtClean="0"/>
              <a:t>打赢三大攻坚战</a:t>
            </a:r>
            <a:endParaRPr lang="zh-CN" altLang="zh-CN" sz="2400" b="1" dirty="0">
              <a:solidFill>
                <a:schemeClr val="bg1"/>
              </a:solidFill>
              <a:latin typeface="宋体" panose="02010600030101010101" pitchFamily="2" charset="-122"/>
              <a:sym typeface="宋体" panose="02010600030101010101" pitchFamily="2" charset="-122"/>
            </a:endParaRPr>
          </a:p>
        </p:txBody>
      </p:sp>
      <p:sp>
        <p:nvSpPr>
          <p:cNvPr id="128001" name="Rectangle 1"/>
          <p:cNvSpPr>
            <a:spLocks noChangeArrowheads="1"/>
          </p:cNvSpPr>
          <p:nvPr/>
        </p:nvSpPr>
        <p:spPr bwMode="auto">
          <a:xfrm>
            <a:off x="0" y="3649988"/>
            <a:ext cx="121904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222222"/>
                </a:solidFill>
                <a:effectLst/>
                <a:latin typeface="微软雅黑" pitchFamily="34" charset="-122"/>
                <a:ea typeface="微软雅黑" pitchFamily="34" charset="-122"/>
                <a:cs typeface="宋体" pitchFamily="2" charset="-122"/>
              </a:rPr>
              <a:t>　</a:t>
            </a:r>
            <a:r>
              <a:rPr kumimoji="0" lang="zh-CN" sz="2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rPr>
              <a:t>　</a:t>
            </a:r>
            <a:endParaRPr kumimoji="0" lang="zh-CN"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9026" name="Rectangle 2"/>
          <p:cNvSpPr>
            <a:spLocks noChangeArrowheads="1"/>
          </p:cNvSpPr>
          <p:nvPr/>
        </p:nvSpPr>
        <p:spPr bwMode="auto">
          <a:xfrm>
            <a:off x="445168" y="3194523"/>
            <a:ext cx="1174524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5" name="品 2"/>
          <p:cNvSpPr>
            <a:spLocks noChangeArrowheads="1"/>
          </p:cNvSpPr>
          <p:nvPr/>
        </p:nvSpPr>
        <p:spPr bwMode="auto">
          <a:xfrm>
            <a:off x="0" y="1193555"/>
            <a:ext cx="12190413" cy="5419725"/>
          </a:xfrm>
          <a:prstGeom prst="rect">
            <a:avLst/>
          </a:prstGeom>
          <a:solidFill>
            <a:srgbClr val="A92F2F"/>
          </a:solid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2400" b="1" dirty="0" smtClean="0">
                <a:solidFill>
                  <a:schemeClr val="bg1"/>
                </a:solidFill>
              </a:rPr>
              <a:t>         为此：一</a:t>
            </a:r>
            <a:r>
              <a:rPr lang="zh-CN" altLang="en-US" sz="2400" b="1" dirty="0" smtClean="0">
                <a:solidFill>
                  <a:schemeClr val="bg1"/>
                </a:solidFill>
              </a:rPr>
              <a:t>是</a:t>
            </a:r>
            <a:r>
              <a:rPr lang="zh-CN" altLang="en-US" sz="2400" b="1" dirty="0" smtClean="0">
                <a:solidFill>
                  <a:schemeClr val="bg1"/>
                </a:solidFill>
              </a:rPr>
              <a:t>要进一步</a:t>
            </a:r>
            <a:r>
              <a:rPr lang="zh-CN" altLang="en-US" sz="2400" b="1" dirty="0" smtClean="0">
                <a:solidFill>
                  <a:schemeClr val="bg1"/>
                </a:solidFill>
              </a:rPr>
              <a:t>把教育</a:t>
            </a:r>
            <a:r>
              <a:rPr lang="zh-CN" altLang="en-US" sz="2400" b="1" dirty="0" smtClean="0">
                <a:solidFill>
                  <a:schemeClr val="bg1"/>
                </a:solidFill>
              </a:rPr>
              <a:t>扶贫作为</a:t>
            </a:r>
            <a:r>
              <a:rPr lang="zh-CN" altLang="en-US" sz="2400" b="1" dirty="0" smtClean="0">
                <a:solidFill>
                  <a:schemeClr val="bg1"/>
                </a:solidFill>
              </a:rPr>
              <a:t>脱贫攻坚的治本之策和基础工程，使教育扶贫成为脱贫攻坚的硬任务、硬指标</a:t>
            </a:r>
            <a:r>
              <a:rPr lang="zh-CN" altLang="en-US" sz="2400" b="1" dirty="0" smtClean="0">
                <a:solidFill>
                  <a:schemeClr val="bg1"/>
                </a:solidFill>
              </a:rPr>
              <a:t>；</a:t>
            </a:r>
            <a:endParaRPr lang="en-US" altLang="zh-CN" sz="2400" b="1" dirty="0" smtClean="0">
              <a:solidFill>
                <a:schemeClr val="bg1"/>
              </a:solidFill>
            </a:endParaRPr>
          </a:p>
          <a:p>
            <a:pPr>
              <a:lnSpc>
                <a:spcPct val="100000"/>
              </a:lnSpc>
              <a:spcBef>
                <a:spcPct val="0"/>
              </a:spcBef>
              <a:buNone/>
            </a:pPr>
            <a:r>
              <a:rPr lang="en-US" altLang="zh-CN" sz="2400" b="1" dirty="0" smtClean="0">
                <a:solidFill>
                  <a:schemeClr val="bg1"/>
                </a:solidFill>
              </a:rPr>
              <a:t> </a:t>
            </a:r>
            <a:r>
              <a:rPr lang="en-US" altLang="zh-CN" sz="2400" b="1" dirty="0" smtClean="0">
                <a:solidFill>
                  <a:schemeClr val="bg1"/>
                </a:solidFill>
              </a:rPr>
              <a:t>         </a:t>
            </a:r>
            <a:r>
              <a:rPr lang="zh-CN" altLang="en-US" sz="2400" b="1" dirty="0" smtClean="0">
                <a:solidFill>
                  <a:schemeClr val="bg1"/>
                </a:solidFill>
              </a:rPr>
              <a:t>二</a:t>
            </a:r>
            <a:r>
              <a:rPr lang="zh-CN" altLang="en-US" sz="2400" b="1" dirty="0" smtClean="0">
                <a:solidFill>
                  <a:schemeClr val="bg1"/>
                </a:solidFill>
              </a:rPr>
              <a:t>是要继续加大教育扶贫的资金投入，特别是对深度贫困地区，除均衡性转移支付、民族地区转移支付、县级基本财力保障奖补资金外，应有针对性地加大专项资金投入</a:t>
            </a:r>
            <a:r>
              <a:rPr lang="zh-CN" altLang="en-US" sz="2400" b="1" dirty="0" smtClean="0">
                <a:solidFill>
                  <a:schemeClr val="bg1"/>
                </a:solidFill>
              </a:rPr>
              <a:t>；</a:t>
            </a:r>
            <a:endParaRPr lang="en-US" altLang="zh-CN" sz="2400" b="1" dirty="0" smtClean="0">
              <a:solidFill>
                <a:schemeClr val="bg1"/>
              </a:solidFill>
            </a:endParaRPr>
          </a:p>
          <a:p>
            <a:pPr>
              <a:lnSpc>
                <a:spcPct val="100000"/>
              </a:lnSpc>
              <a:spcBef>
                <a:spcPct val="0"/>
              </a:spcBef>
              <a:buNone/>
            </a:pPr>
            <a:r>
              <a:rPr lang="en-US" altLang="zh-CN" sz="2400" b="1" dirty="0" smtClean="0">
                <a:solidFill>
                  <a:schemeClr val="bg1"/>
                </a:solidFill>
              </a:rPr>
              <a:t> </a:t>
            </a:r>
            <a:r>
              <a:rPr lang="en-US" altLang="zh-CN" sz="2400" b="1" dirty="0" smtClean="0">
                <a:solidFill>
                  <a:schemeClr val="bg1"/>
                </a:solidFill>
              </a:rPr>
              <a:t>         </a:t>
            </a:r>
            <a:r>
              <a:rPr lang="zh-CN" altLang="en-US" sz="2400" b="1" dirty="0" smtClean="0">
                <a:solidFill>
                  <a:schemeClr val="bg1"/>
                </a:solidFill>
              </a:rPr>
              <a:t>三</a:t>
            </a:r>
            <a:r>
              <a:rPr lang="zh-CN" altLang="en-US" sz="2400" b="1" dirty="0" smtClean="0">
                <a:solidFill>
                  <a:schemeClr val="bg1"/>
                </a:solidFill>
              </a:rPr>
              <a:t>是采取有效措施加强贫困地区师资队伍建设，适当扩大贫困地区教师队伍编制，建立完善农村教师特别是偏远农村教师特殊津贴制度，设立专项奖励基金，提高深度贫困地区教师的生活保障水平</a:t>
            </a:r>
            <a:r>
              <a:rPr lang="zh-CN" altLang="en-US" sz="2400" b="1" dirty="0" smtClean="0">
                <a:solidFill>
                  <a:schemeClr val="bg1"/>
                </a:solidFill>
              </a:rPr>
              <a:t>；</a:t>
            </a:r>
            <a:endParaRPr lang="en-US" altLang="zh-CN" sz="2400" b="1" dirty="0" smtClean="0">
              <a:solidFill>
                <a:schemeClr val="bg1"/>
              </a:solidFill>
            </a:endParaRPr>
          </a:p>
          <a:p>
            <a:pPr>
              <a:lnSpc>
                <a:spcPct val="100000"/>
              </a:lnSpc>
              <a:spcBef>
                <a:spcPct val="0"/>
              </a:spcBef>
              <a:buNone/>
            </a:pPr>
            <a:r>
              <a:rPr lang="en-US" altLang="zh-CN" sz="2400" b="1" dirty="0" smtClean="0">
                <a:solidFill>
                  <a:schemeClr val="bg1"/>
                </a:solidFill>
              </a:rPr>
              <a:t> </a:t>
            </a:r>
            <a:r>
              <a:rPr lang="en-US" altLang="zh-CN" sz="2400" b="1" dirty="0" smtClean="0">
                <a:solidFill>
                  <a:schemeClr val="bg1"/>
                </a:solidFill>
              </a:rPr>
              <a:t>        </a:t>
            </a:r>
            <a:r>
              <a:rPr lang="zh-CN" altLang="en-US" sz="2400" b="1" dirty="0" smtClean="0">
                <a:solidFill>
                  <a:schemeClr val="bg1"/>
                </a:solidFill>
              </a:rPr>
              <a:t>四</a:t>
            </a:r>
            <a:r>
              <a:rPr lang="zh-CN" altLang="en-US" sz="2400" b="1" dirty="0" smtClean="0">
                <a:solidFill>
                  <a:schemeClr val="bg1"/>
                </a:solidFill>
              </a:rPr>
              <a:t>是有针对性地加强教育扶贫中的“扶志”和“扶智”工作，充分调动贫困地区青少年脱贫攻坚的内动力，积极发展适合地方特点、彰显地方优势的职业技术教育，使教育扶贫发挥出助推地方脱贫攻坚的巨大作用。</a:t>
            </a:r>
            <a:endParaRPr lang="zh-CN" altLang="zh-CN" sz="2400" b="1" dirty="0">
              <a:solidFill>
                <a:schemeClr val="bg1"/>
              </a:solidFill>
              <a:latin typeface="宋体" panose="02010600030101010101" pitchFamily="2" charset="-122"/>
              <a:sym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64123" y="162924"/>
            <a:ext cx="11744936" cy="1079722"/>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4"/>
            <p:cNvGrpSpPr/>
            <p:nvPr/>
          </p:nvGrpSpPr>
          <p:grpSpPr>
            <a:xfrm>
              <a:off x="0" y="252188"/>
              <a:ext cx="12190413" cy="785950"/>
              <a:chOff x="0" y="394080"/>
              <a:chExt cx="12190413" cy="785950"/>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矩形 8"/>
          <p:cNvSpPr/>
          <p:nvPr/>
        </p:nvSpPr>
        <p:spPr>
          <a:xfrm>
            <a:off x="597877" y="1453661"/>
            <a:ext cx="10996245" cy="4154984"/>
          </a:xfrm>
          <a:prstGeom prst="rect">
            <a:avLst/>
          </a:prstGeom>
        </p:spPr>
        <p:txBody>
          <a:bodyPr wrap="square">
            <a:spAutoFit/>
          </a:bodyPr>
          <a:lstStyle/>
          <a:p>
            <a:r>
              <a:rPr lang="zh-CN" altLang="en-US" sz="2400" dirty="0" smtClean="0"/>
              <a:t> </a:t>
            </a:r>
            <a:r>
              <a:rPr lang="en-US" altLang="zh-CN" sz="2400" dirty="0" smtClean="0"/>
              <a:t>2018-05-29</a:t>
            </a:r>
          </a:p>
          <a:p>
            <a:r>
              <a:rPr lang="zh-CN" altLang="en-US" sz="2400" dirty="0" smtClean="0"/>
              <a:t>       因在脱贫攻坚工作中推进不力、作风不实、不担当不作为乱作为，近日，内蒙古自治区党委决定，对库伦旗旗委书记门德白乙拉、兴和县县委书记刘政和县委副书记、县长李建军等</a:t>
            </a:r>
            <a:r>
              <a:rPr lang="en-US" altLang="zh-CN" sz="2400" dirty="0" smtClean="0"/>
              <a:t>3</a:t>
            </a:r>
            <a:r>
              <a:rPr lang="zh-CN" altLang="en-US" sz="2400" dirty="0" smtClean="0"/>
              <a:t>名旗县党政正职进行严肃问责，作出免职处理，并印发通报。</a:t>
            </a:r>
          </a:p>
          <a:p>
            <a:r>
              <a:rPr lang="zh-CN" altLang="en-US" sz="2400" dirty="0" smtClean="0"/>
              <a:t>       通报要求，要以高度的政治自觉强化担当作为，以过硬的工作作风体现担当作为，以鲜明的用人导向激励担当作为，以严格的考核问责倒逼担当作为。</a:t>
            </a:r>
          </a:p>
          <a:p>
            <a:r>
              <a:rPr lang="en-US" altLang="zh-CN" sz="2400" dirty="0" smtClean="0"/>
              <a:t>    《</a:t>
            </a:r>
            <a:r>
              <a:rPr lang="zh-CN" altLang="en-US" sz="2400" dirty="0" smtClean="0"/>
              <a:t>内蒙古日报</a:t>
            </a:r>
            <a:r>
              <a:rPr lang="en-US" altLang="zh-CN" sz="2400" dirty="0" smtClean="0"/>
              <a:t>》</a:t>
            </a:r>
            <a:r>
              <a:rPr lang="zh-CN" altLang="en-US" sz="2400" dirty="0" smtClean="0"/>
              <a:t>对此发表评论称，“这次被问责的</a:t>
            </a:r>
            <a:r>
              <a:rPr lang="en-US" altLang="zh-CN" sz="2400" dirty="0" smtClean="0"/>
              <a:t>3</a:t>
            </a:r>
            <a:r>
              <a:rPr lang="zh-CN" altLang="en-US" sz="2400" dirty="0" smtClean="0"/>
              <a:t>名干部，作为旗县党政正职，本应站在一线、干在一线，带好头、作表率，但却疏于职守、懈怠职责，不作为甚至乱作为。这种不良作风，贻误了事业，损害了群众利益，必须坚决纠正和刹住。”</a:t>
            </a:r>
            <a:endParaRPr lang="zh-CN" altLang="en-US" sz="2400" dirty="0"/>
          </a:p>
        </p:txBody>
      </p:sp>
      <p:sp>
        <p:nvSpPr>
          <p:cNvPr id="10" name="矩形 9"/>
          <p:cNvSpPr/>
          <p:nvPr/>
        </p:nvSpPr>
        <p:spPr>
          <a:xfrm>
            <a:off x="2004647" y="243185"/>
            <a:ext cx="9718430" cy="461665"/>
          </a:xfrm>
          <a:prstGeom prst="rect">
            <a:avLst/>
          </a:prstGeom>
        </p:spPr>
        <p:txBody>
          <a:bodyPr wrap="square">
            <a:spAutoFit/>
          </a:bodyPr>
          <a:lstStyle/>
          <a:p>
            <a:pPr lvl="0"/>
            <a:r>
              <a:rPr lang="zh-CN" altLang="en-US" sz="2400" b="1" dirty="0" smtClean="0">
                <a:solidFill>
                  <a:prstClr val="black"/>
                </a:solidFill>
              </a:rPr>
              <a:t>内蒙古严肃问责：县委书记和县委副书记、县长同时免职</a:t>
            </a:r>
            <a:r>
              <a:rPr lang="en-US" altLang="zh-CN" sz="2400" b="1" dirty="0" smtClean="0">
                <a:solidFill>
                  <a:prstClr val="black"/>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64123" y="162924"/>
            <a:ext cx="11744936" cy="1079722"/>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4"/>
            <p:cNvGrpSpPr/>
            <p:nvPr/>
          </p:nvGrpSpPr>
          <p:grpSpPr>
            <a:xfrm>
              <a:off x="0" y="252188"/>
              <a:ext cx="12190413" cy="785950"/>
              <a:chOff x="0" y="394080"/>
              <a:chExt cx="12190413" cy="785950"/>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9" name="矩形 8"/>
          <p:cNvSpPr/>
          <p:nvPr/>
        </p:nvSpPr>
        <p:spPr>
          <a:xfrm>
            <a:off x="597877" y="1453661"/>
            <a:ext cx="10996245" cy="461665"/>
          </a:xfrm>
          <a:prstGeom prst="rect">
            <a:avLst/>
          </a:prstGeom>
        </p:spPr>
        <p:txBody>
          <a:bodyPr wrap="square">
            <a:spAutoFit/>
          </a:bodyPr>
          <a:lstStyle/>
          <a:p>
            <a:r>
              <a:rPr lang="zh-CN" altLang="en-US" sz="2400" dirty="0" smtClean="0"/>
              <a:t> </a:t>
            </a:r>
            <a:endParaRPr lang="zh-CN" altLang="en-US" sz="2400" dirty="0"/>
          </a:p>
        </p:txBody>
      </p:sp>
      <p:sp>
        <p:nvSpPr>
          <p:cNvPr id="11" name="矩形 10"/>
          <p:cNvSpPr/>
          <p:nvPr/>
        </p:nvSpPr>
        <p:spPr>
          <a:xfrm>
            <a:off x="2074986" y="234462"/>
            <a:ext cx="8053752" cy="461665"/>
          </a:xfrm>
          <a:prstGeom prst="rect">
            <a:avLst/>
          </a:prstGeom>
        </p:spPr>
        <p:txBody>
          <a:bodyPr wrap="square">
            <a:spAutoFit/>
          </a:bodyPr>
          <a:lstStyle/>
          <a:p>
            <a:r>
              <a:rPr lang="zh-CN" altLang="en-US" sz="2400" b="1" dirty="0" smtClean="0"/>
              <a:t>呼和浩特严厉追责问责环保假整改问题相关责任人</a:t>
            </a:r>
            <a:endParaRPr lang="zh-CN" altLang="en-US" sz="2400" b="1" dirty="0"/>
          </a:p>
        </p:txBody>
      </p:sp>
      <p:sp>
        <p:nvSpPr>
          <p:cNvPr id="12" name="矩形 11"/>
          <p:cNvSpPr/>
          <p:nvPr/>
        </p:nvSpPr>
        <p:spPr>
          <a:xfrm>
            <a:off x="175847" y="1230923"/>
            <a:ext cx="11852030" cy="4801314"/>
          </a:xfrm>
          <a:prstGeom prst="rect">
            <a:avLst/>
          </a:prstGeom>
        </p:spPr>
        <p:txBody>
          <a:bodyPr wrap="square">
            <a:spAutoFit/>
          </a:bodyPr>
          <a:lstStyle/>
          <a:p>
            <a:r>
              <a:rPr lang="zh-CN" altLang="en-US" dirty="0" smtClean="0"/>
              <a:t> </a:t>
            </a:r>
            <a:r>
              <a:rPr lang="en-US" altLang="zh-CN" dirty="0" smtClean="0"/>
              <a:t>2018—06-09</a:t>
            </a:r>
          </a:p>
          <a:p>
            <a:r>
              <a:rPr lang="zh-CN" altLang="en-US" dirty="0" smtClean="0"/>
              <a:t>       对于中央第二环境保护督察组暗访反馈的和林格尔县盛乐镇西沟门移民新村内木器厂假整改问题，自治区党委高度重视，李纪恒书记当晚作出批示：“呼和浩特市委、市政府：生态环境部‘双微’平台反映的和林格尔县西沟门移民新村内木器加工厂假整改问题，</a:t>
            </a:r>
            <a:r>
              <a:rPr lang="zh-CN" altLang="en-US" b="1" dirty="0" smtClean="0"/>
              <a:t>是虚假整改、应付整改、敷衍整改的典型，性质十分恶劣，必须依法依规严肃追责问责，绝不姑息迁就。</a:t>
            </a:r>
            <a:r>
              <a:rPr lang="zh-CN" altLang="en-US" dirty="0" smtClean="0"/>
              <a:t>要将此反面典型案例通报全区，引起各方面的足够重视。此典型绝非个例！各级各部门一定要以铁的决心和铁的措施，从严从实、坚决有力抓好整改工作，严厉整治环保领域存在的形式主义、官僚主义问题，加大问责力度，倒逼责任落实和问题解决，实打实地完成好各项整改任务，打好打赢污染防治攻坚战。”  </a:t>
            </a:r>
            <a:endParaRPr lang="en-US" altLang="zh-CN" dirty="0" smtClean="0"/>
          </a:p>
          <a:p>
            <a:endParaRPr lang="en-US" altLang="zh-CN" dirty="0" smtClean="0"/>
          </a:p>
          <a:p>
            <a:r>
              <a:rPr lang="en-US" altLang="zh-CN" dirty="0" smtClean="0"/>
              <a:t>       </a:t>
            </a:r>
            <a:r>
              <a:rPr lang="zh-CN" altLang="en-US" dirty="0" smtClean="0"/>
              <a:t>呼和浩特市委决定，依法取缔关闭和林格尔县盛乐镇西沟门移民新村内木器厂，并对在环保假整改中涉及的和林县政府、市有关部门相关责任人作出了如下处理决定：</a:t>
            </a:r>
            <a:r>
              <a:rPr lang="zh-CN" altLang="en-US" b="1" dirty="0" smtClean="0"/>
              <a:t>对和林县原副县长、现市政府副秘书长杨星晟，和林县副县长郭文俊、副县长贺丰给予党内警告处分；对市环保监察支队支队长黄宝华给予党内严重警告处分</a:t>
            </a:r>
            <a:r>
              <a:rPr lang="zh-CN" altLang="en-US" dirty="0" smtClean="0"/>
              <a:t>，并责成和林县委、县政府向市委、市政府作出深刻检查。  </a:t>
            </a:r>
            <a:endParaRPr lang="en-US" altLang="zh-CN" dirty="0" smtClean="0"/>
          </a:p>
          <a:p>
            <a:r>
              <a:rPr lang="zh-CN" altLang="en-US" dirty="0" smtClean="0"/>
              <a:t>       和林县委召开常委会议，对环保假整改相关责任人作出如下处理决定：对原内蒙古凯帝森木业有限责任公司现更名注册为</a:t>
            </a:r>
            <a:r>
              <a:rPr lang="zh-CN" altLang="en-US" b="1" dirty="0" smtClean="0"/>
              <a:t>内蒙古元达木业有限公司法人代表刘沈兵予以行政拘留，同时立案调查，依法对该公司按高限予以</a:t>
            </a:r>
            <a:r>
              <a:rPr lang="en-US" altLang="zh-CN" b="1" dirty="0" smtClean="0"/>
              <a:t>20</a:t>
            </a:r>
            <a:r>
              <a:rPr lang="zh-CN" altLang="en-US" b="1" dirty="0" smtClean="0"/>
              <a:t>万元罚款，立即拆除所有设备，并启动公益诉讼；对县环保局局长刘瑞明给予党内严重警告处分，免去行政职务；对县环境监察大队大队长苏永斌予以政务撤职；对盛乐镇党委书记云安民给予党内严重警告处分；对盛乐镇党委副书记、镇长李月忠给予党内严重警告处分，免去镇长职务；对盛乐镇人大主席张永伟给予党内严重警告处分。</a:t>
            </a:r>
            <a:endParaRPr lang="zh-CN" alt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184" y="1910862"/>
            <a:ext cx="11594123" cy="4154984"/>
          </a:xfrm>
          <a:prstGeom prst="rect">
            <a:avLst/>
          </a:prstGeom>
        </p:spPr>
        <p:txBody>
          <a:bodyPr wrap="square">
            <a:spAutoFit/>
          </a:bodyPr>
          <a:lstStyle/>
          <a:p>
            <a:r>
              <a:rPr lang="zh-CN" altLang="en-US" sz="2000" dirty="0" smtClean="0">
                <a:latin typeface="宋体" pitchFamily="2" charset="-122"/>
                <a:ea typeface="宋体" pitchFamily="2" charset="-122"/>
              </a:rPr>
              <a:t>    </a:t>
            </a:r>
            <a:r>
              <a:rPr lang="zh-CN" altLang="en-US" sz="2400" dirty="0" smtClean="0">
                <a:latin typeface="宋体" pitchFamily="2" charset="-122"/>
                <a:ea typeface="宋体" pitchFamily="2" charset="-122"/>
              </a:rPr>
              <a:t>内蒙古纪委监委网站</a:t>
            </a:r>
            <a:r>
              <a:rPr lang="en-US" altLang="zh-CN" sz="2400" dirty="0" smtClean="0">
                <a:latin typeface="宋体" pitchFamily="2" charset="-122"/>
                <a:ea typeface="宋体" pitchFamily="2" charset="-122"/>
              </a:rPr>
              <a:t>11</a:t>
            </a:r>
            <a:r>
              <a:rPr lang="zh-CN" altLang="en-US" sz="2400" dirty="0" smtClean="0">
                <a:latin typeface="宋体" pitchFamily="2" charset="-122"/>
                <a:ea typeface="宋体" pitchFamily="2" charset="-122"/>
              </a:rPr>
              <a:t>日晚发布消息称，内蒙古自治区扶贫开发办公室党组成员、副主任王幂生涉嫌严重违纪违法，目前正在接受纪律审查和监察调查。</a:t>
            </a:r>
          </a:p>
          <a:p>
            <a:r>
              <a:rPr lang="zh-CN" altLang="en-US" sz="2400" dirty="0" smtClean="0">
                <a:latin typeface="宋体" pitchFamily="2" charset="-122"/>
                <a:ea typeface="宋体" pitchFamily="2" charset="-122"/>
              </a:rPr>
              <a:t>　　王幂生，男，汉族，内蒙古察右中旗人，</a:t>
            </a:r>
            <a:r>
              <a:rPr lang="en-US" altLang="zh-CN" sz="2400" dirty="0" smtClean="0">
                <a:latin typeface="宋体" pitchFamily="2" charset="-122"/>
                <a:ea typeface="宋体" pitchFamily="2" charset="-122"/>
              </a:rPr>
              <a:t>1965</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9</a:t>
            </a:r>
            <a:r>
              <a:rPr lang="zh-CN" altLang="en-US" sz="2400" dirty="0" smtClean="0">
                <a:latin typeface="宋体" pitchFamily="2" charset="-122"/>
                <a:ea typeface="宋体" pitchFamily="2" charset="-122"/>
              </a:rPr>
              <a:t>月出生，</a:t>
            </a:r>
            <a:r>
              <a:rPr lang="en-US" altLang="zh-CN" sz="2400" dirty="0" smtClean="0">
                <a:latin typeface="宋体" pitchFamily="2" charset="-122"/>
                <a:ea typeface="宋体" pitchFamily="2" charset="-122"/>
              </a:rPr>
              <a:t>1987</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8</a:t>
            </a:r>
            <a:r>
              <a:rPr lang="zh-CN" altLang="en-US" sz="2400" dirty="0" smtClean="0">
                <a:latin typeface="宋体" pitchFamily="2" charset="-122"/>
                <a:ea typeface="宋体" pitchFamily="2" charset="-122"/>
              </a:rPr>
              <a:t>月参加工作，</a:t>
            </a:r>
            <a:r>
              <a:rPr lang="en-US" altLang="zh-CN" sz="2400" dirty="0" smtClean="0">
                <a:latin typeface="宋体" pitchFamily="2" charset="-122"/>
                <a:ea typeface="宋体" pitchFamily="2" charset="-122"/>
              </a:rPr>
              <a:t>1992</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7</a:t>
            </a:r>
            <a:r>
              <a:rPr lang="zh-CN" altLang="en-US" sz="2400" dirty="0" smtClean="0">
                <a:latin typeface="宋体" pitchFamily="2" charset="-122"/>
                <a:ea typeface="宋体" pitchFamily="2" charset="-122"/>
              </a:rPr>
              <a:t>月加入中国共产党，大学学历，农学学士。</a:t>
            </a:r>
          </a:p>
          <a:p>
            <a:r>
              <a:rPr lang="zh-CN" altLang="en-US" sz="2400" dirty="0" smtClean="0">
                <a:latin typeface="宋体" pitchFamily="2" charset="-122"/>
                <a:ea typeface="宋体" pitchFamily="2" charset="-122"/>
              </a:rPr>
              <a:t>　　官方消息显示，从</a:t>
            </a:r>
            <a:r>
              <a:rPr lang="en-US" altLang="zh-CN" sz="2400" dirty="0" smtClean="0">
                <a:latin typeface="宋体" pitchFamily="2" charset="-122"/>
                <a:ea typeface="宋体" pitchFamily="2" charset="-122"/>
              </a:rPr>
              <a:t>1993</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12</a:t>
            </a:r>
            <a:r>
              <a:rPr lang="zh-CN" altLang="en-US" sz="2400" dirty="0" smtClean="0">
                <a:latin typeface="宋体" pitchFamily="2" charset="-122"/>
                <a:ea typeface="宋体" pitchFamily="2" charset="-122"/>
              </a:rPr>
              <a:t>月至</a:t>
            </a:r>
            <a:r>
              <a:rPr lang="en-US" altLang="zh-CN" sz="2400" dirty="0" smtClean="0">
                <a:latin typeface="宋体" pitchFamily="2" charset="-122"/>
                <a:ea typeface="宋体" pitchFamily="2" charset="-122"/>
              </a:rPr>
              <a:t>2011</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12</a:t>
            </a:r>
            <a:r>
              <a:rPr lang="zh-CN" altLang="en-US" sz="2400" dirty="0" smtClean="0">
                <a:latin typeface="宋体" pitchFamily="2" charset="-122"/>
                <a:ea typeface="宋体" pitchFamily="2" charset="-122"/>
              </a:rPr>
              <a:t>月，王幂生先后任内蒙古卓资县大榆树乡科技副乡长、马盖图乡科技副乡长、东河子乡乡长、福生庄乡党委书记，内蒙古集宁市委常委、办公室主任，内蒙古集宁市副市长、集宁区副区长，内蒙古乌兰察布市城市建设投资开发有限公司经理、乌兰察布市城建委副主任、党组成员</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正处级</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，乌兰察布市金融办主任、城市建设投资开发有限公司经理、土地储备中心主任等职。</a:t>
            </a:r>
          </a:p>
          <a:p>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2011</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12</a:t>
            </a:r>
            <a:r>
              <a:rPr lang="zh-CN" altLang="en-US" sz="2400" dirty="0" smtClean="0">
                <a:latin typeface="宋体" pitchFamily="2" charset="-122"/>
                <a:ea typeface="宋体" pitchFamily="2" charset="-122"/>
              </a:rPr>
              <a:t>月至</a:t>
            </a:r>
            <a:r>
              <a:rPr lang="en-US" altLang="zh-CN" sz="2400" dirty="0" smtClean="0">
                <a:latin typeface="宋体" pitchFamily="2" charset="-122"/>
                <a:ea typeface="宋体" pitchFamily="2" charset="-122"/>
              </a:rPr>
              <a:t>2015</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12</a:t>
            </a:r>
            <a:r>
              <a:rPr lang="zh-CN" altLang="en-US" sz="2400" dirty="0" smtClean="0">
                <a:latin typeface="宋体" pitchFamily="2" charset="-122"/>
                <a:ea typeface="宋体" pitchFamily="2" charset="-122"/>
              </a:rPr>
              <a:t>月，王幂生任内蒙古兴和县委书记；</a:t>
            </a:r>
            <a:r>
              <a:rPr lang="en-US" altLang="zh-CN" sz="2400" dirty="0" smtClean="0">
                <a:latin typeface="宋体" pitchFamily="2" charset="-122"/>
                <a:ea typeface="宋体" pitchFamily="2" charset="-122"/>
              </a:rPr>
              <a:t>2015</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12</a:t>
            </a:r>
            <a:r>
              <a:rPr lang="zh-CN" altLang="en-US" sz="2400" dirty="0" smtClean="0">
                <a:latin typeface="宋体" pitchFamily="2" charset="-122"/>
                <a:ea typeface="宋体" pitchFamily="2" charset="-122"/>
              </a:rPr>
              <a:t>月至今，任内蒙古自治区扶贫开发办公室党组成员、副主任。</a:t>
            </a:r>
            <a:endParaRPr lang="zh-CN" altLang="en-US" sz="2400" dirty="0">
              <a:latin typeface="宋体" pitchFamily="2" charset="-122"/>
              <a:ea typeface="宋体" pitchFamily="2" charset="-122"/>
            </a:endParaRPr>
          </a:p>
        </p:txBody>
      </p:sp>
      <p:grpSp>
        <p:nvGrpSpPr>
          <p:cNvPr id="3" name="组合 5"/>
          <p:cNvGrpSpPr/>
          <p:nvPr/>
        </p:nvGrpSpPr>
        <p:grpSpPr>
          <a:xfrm>
            <a:off x="164123" y="162924"/>
            <a:ext cx="11744936" cy="1079722"/>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组合 4"/>
            <p:cNvGrpSpPr/>
            <p:nvPr/>
          </p:nvGrpSpPr>
          <p:grpSpPr>
            <a:xfrm>
              <a:off x="0" y="252188"/>
              <a:ext cx="12190413" cy="785950"/>
              <a:chOff x="0" y="394080"/>
              <a:chExt cx="12190413" cy="785950"/>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394080"/>
                <a:ext cx="184731" cy="461665"/>
              </a:xfrm>
              <a:prstGeom prst="rect">
                <a:avLst/>
              </a:prstGeom>
              <a:noFill/>
            </p:spPr>
            <p:txBody>
              <a:bodyPr wrap="none" rtlCol="0">
                <a:spAutoFit/>
              </a:bodyPr>
              <a:lstStyle/>
              <a:p>
                <a:endParaRPr lang="zh-CN" altLang="en-US" sz="2400" dirty="0">
                  <a:latin typeface="微软雅黑" panose="020B0503020204020204" pitchFamily="34" charset="-122"/>
                  <a:ea typeface="微软雅黑" panose="020B0503020204020204" pitchFamily="34" charset="-122"/>
                </a:endParaRPr>
              </a:p>
            </p:txBody>
          </p:sp>
        </p:grpSp>
      </p:grpSp>
      <p:sp>
        <p:nvSpPr>
          <p:cNvPr id="8" name="矩形 7"/>
          <p:cNvSpPr/>
          <p:nvPr/>
        </p:nvSpPr>
        <p:spPr>
          <a:xfrm>
            <a:off x="1981200" y="457201"/>
            <a:ext cx="8886092" cy="461665"/>
          </a:xfrm>
          <a:prstGeom prst="rect">
            <a:avLst/>
          </a:prstGeom>
        </p:spPr>
        <p:txBody>
          <a:bodyPr wrap="square">
            <a:spAutoFit/>
          </a:bodyPr>
          <a:lstStyle/>
          <a:p>
            <a:pPr lvl="0"/>
            <a:r>
              <a:rPr lang="zh-CN" altLang="en-US" sz="2400" b="1" dirty="0" smtClean="0">
                <a:solidFill>
                  <a:srgbClr val="222222"/>
                </a:solidFill>
                <a:latin typeface="微软雅黑" pitchFamily="34" charset="-122"/>
                <a:ea typeface="微软雅黑" pitchFamily="34" charset="-122"/>
                <a:cs typeface="宋体" pitchFamily="2" charset="-122"/>
              </a:rPr>
              <a:t>内蒙古自治区扶贫办副主任接受纪律审查和监察调查</a:t>
            </a:r>
            <a:endParaRPr lang="zh-CN" altLang="zh-CN" sz="2400" dirty="0" smtClean="0">
              <a:latin typeface="Arial" pitchFamily="34" charset="0"/>
              <a:ea typeface="宋体" pitchFamily="2" charset="-122"/>
              <a:cs typeface="宋体" pitchFamily="2" charset="-122"/>
            </a:endParaRPr>
          </a:p>
        </p:txBody>
      </p:sp>
      <p:sp>
        <p:nvSpPr>
          <p:cNvPr id="11" name="矩形 10"/>
          <p:cNvSpPr/>
          <p:nvPr/>
        </p:nvSpPr>
        <p:spPr>
          <a:xfrm>
            <a:off x="820615" y="1254369"/>
            <a:ext cx="3399694" cy="369332"/>
          </a:xfrm>
          <a:prstGeom prst="rect">
            <a:avLst/>
          </a:prstGeom>
        </p:spPr>
        <p:txBody>
          <a:bodyPr wrap="square">
            <a:spAutoFit/>
          </a:bodyPr>
          <a:lstStyle/>
          <a:p>
            <a:r>
              <a:rPr lang="en-US" altLang="zh-CN" dirty="0" smtClean="0"/>
              <a:t>2018-06-11</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0481" name="Rectangle 1"/>
          <p:cNvSpPr>
            <a:spLocks noChangeArrowheads="1"/>
          </p:cNvSpPr>
          <p:nvPr/>
        </p:nvSpPr>
        <p:spPr bwMode="auto">
          <a:xfrm>
            <a:off x="176271" y="2413741"/>
            <a:ext cx="758440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rgbClr val="666666"/>
                </a:solidFill>
                <a:effectLst/>
                <a:latin typeface="Arial" pitchFamily="34" charset="0"/>
                <a:ea typeface="仿宋_GB2312"/>
                <a:cs typeface="Arial" pitchFamily="34" charset="0"/>
              </a:rPr>
              <a:t>纪检监察干部是党的伟大事业的捍卫者，必须在思想上讲党性、在生活上要检点、在工作中要做群众贴心人、在知识视野上能满足社会发展的需要，拥有纪检监察干部自己的精神家园。</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2" name="组合 5"/>
          <p:cNvGrpSpPr/>
          <p:nvPr/>
        </p:nvGrpSpPr>
        <p:grpSpPr>
          <a:xfrm>
            <a:off x="0" y="116032"/>
            <a:ext cx="12190413" cy="934348"/>
            <a:chOff x="0" y="116032"/>
            <a:chExt cx="12190413" cy="934348"/>
          </a:xfrm>
        </p:grpSpPr>
        <p:pic>
          <p:nvPicPr>
            <p:cNvPr id="16"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16"/>
            <p:cNvGrpSpPr/>
            <p:nvPr/>
          </p:nvGrpSpPr>
          <p:grpSpPr>
            <a:xfrm>
              <a:off x="0" y="369419"/>
              <a:ext cx="12190413" cy="668719"/>
              <a:chOff x="0" y="511311"/>
              <a:chExt cx="12190413" cy="668719"/>
            </a:xfrm>
          </p:grpSpPr>
          <p:sp>
            <p:nvSpPr>
              <p:cNvPr id="18" name="矩形 17"/>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pic>
        <p:nvPicPr>
          <p:cNvPr id="20483" name="Picture 3" descr="http://photo.ccoo.cn/webdiy/pic/200983/20098317330626.jpg"/>
          <p:cNvPicPr>
            <a:picLocks noChangeAspect="1" noChangeArrowheads="1"/>
          </p:cNvPicPr>
          <p:nvPr/>
        </p:nvPicPr>
        <p:blipFill>
          <a:blip r:embed="rId4" cstate="print"/>
          <a:srcRect/>
          <a:stretch>
            <a:fillRect/>
          </a:stretch>
        </p:blipFill>
        <p:spPr bwMode="auto">
          <a:xfrm>
            <a:off x="7819292" y="1024569"/>
            <a:ext cx="4371121" cy="5835020"/>
          </a:xfrm>
          <a:prstGeom prst="rect">
            <a:avLst/>
          </a:prstGeom>
          <a:noFill/>
        </p:spPr>
      </p:pic>
    </p:spTree>
    <p:extLst>
      <p:ext uri="{BB962C8B-B14F-4D97-AF65-F5344CB8AC3E}">
        <p14:creationId xmlns="" xmlns:p14="http://schemas.microsoft.com/office/powerpoint/2010/main" val="25986793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grpSp>
        <p:nvGrpSpPr>
          <p:cNvPr id="2" name="组合 5"/>
          <p:cNvGrpSpPr/>
          <p:nvPr/>
        </p:nvGrpSpPr>
        <p:grpSpPr>
          <a:xfrm>
            <a:off x="0" y="116032"/>
            <a:ext cx="12190413" cy="934348"/>
            <a:chOff x="0" y="116032"/>
            <a:chExt cx="12190413" cy="934348"/>
          </a:xfrm>
        </p:grpSpPr>
        <p:pic>
          <p:nvPicPr>
            <p:cNvPr id="16"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16"/>
            <p:cNvGrpSpPr/>
            <p:nvPr/>
          </p:nvGrpSpPr>
          <p:grpSpPr>
            <a:xfrm>
              <a:off x="0" y="369419"/>
              <a:ext cx="12190413" cy="668719"/>
              <a:chOff x="0" y="511311"/>
              <a:chExt cx="12190413" cy="668719"/>
            </a:xfrm>
          </p:grpSpPr>
          <p:sp>
            <p:nvSpPr>
              <p:cNvPr id="18" name="矩形 17"/>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sp>
        <p:nvSpPr>
          <p:cNvPr id="141313" name="Rectangle 1"/>
          <p:cNvSpPr>
            <a:spLocks noChangeArrowheads="1"/>
          </p:cNvSpPr>
          <p:nvPr/>
        </p:nvSpPr>
        <p:spPr bwMode="auto">
          <a:xfrm>
            <a:off x="264406" y="2197621"/>
            <a:ext cx="74376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666666"/>
                </a:solidFill>
                <a:effectLst/>
                <a:latin typeface="Arial" pitchFamily="34" charset="0"/>
                <a:ea typeface="仿宋_GB2312"/>
                <a:cs typeface="Arial" pitchFamily="34" charset="0"/>
              </a:rPr>
              <a:t>       </a:t>
            </a:r>
            <a:r>
              <a:rPr kumimoji="0" lang="zh-CN" sz="2400" b="1" i="0" u="none" strike="noStrike" cap="none" normalizeH="0" baseline="0" dirty="0" smtClean="0">
                <a:ln>
                  <a:noFill/>
                </a:ln>
                <a:solidFill>
                  <a:srgbClr val="666666"/>
                </a:solidFill>
                <a:effectLst/>
                <a:latin typeface="Arial" pitchFamily="34" charset="0"/>
                <a:ea typeface="仿宋_GB2312"/>
                <a:cs typeface="Arial" pitchFamily="34" charset="0"/>
              </a:rPr>
              <a:t>要坚定信念，要坚守纯洁。</a:t>
            </a:r>
            <a:r>
              <a:rPr kumimoji="0" lang="zh-CN" sz="2400" i="0" u="none" strike="noStrike" cap="none" normalizeH="0" baseline="0" dirty="0" smtClean="0">
                <a:ln>
                  <a:noFill/>
                </a:ln>
                <a:solidFill>
                  <a:srgbClr val="666666"/>
                </a:solidFill>
                <a:effectLst/>
                <a:latin typeface="Arial" pitchFamily="34" charset="0"/>
                <a:ea typeface="仿宋_GB2312"/>
                <a:cs typeface="Arial" pitchFamily="34" charset="0"/>
              </a:rPr>
              <a:t>坚定信念就要对党忠诚。党组织是党员成长进步的摇篮，立身做人的阶梯，履行职责的依托。纪检监察干部要以忠诚之心对待组织，不断加强党性修养。坚守纯洁就要作风纯洁。“水能载舟，亦能覆舟”。作为纪检监察干部，要发扬党的光荣传统，保持党的优良作风，坚持群众路线，从群众中来，到群众中去，把实现好、维护好、发展好最广大人民根本利益作为检验纯洁性的试金石。</a:t>
            </a:r>
            <a:endParaRPr kumimoji="0" lang="zh-CN" sz="2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41315" name="Picture 3" descr="http://sjw.gzlps.gov.cn/picture/0/140729151118670.jpg"/>
          <p:cNvPicPr>
            <a:picLocks noChangeAspect="1" noChangeArrowheads="1"/>
          </p:cNvPicPr>
          <p:nvPr/>
        </p:nvPicPr>
        <p:blipFill>
          <a:blip r:embed="rId4" cstate="print"/>
          <a:srcRect/>
          <a:stretch>
            <a:fillRect/>
          </a:stretch>
        </p:blipFill>
        <p:spPr bwMode="auto">
          <a:xfrm>
            <a:off x="7795846" y="2215662"/>
            <a:ext cx="4200817" cy="3811587"/>
          </a:xfrm>
          <a:prstGeom prst="rect">
            <a:avLst/>
          </a:prstGeom>
          <a:noFill/>
        </p:spPr>
      </p:pic>
    </p:spTree>
    <p:extLst>
      <p:ext uri="{BB962C8B-B14F-4D97-AF65-F5344CB8AC3E}">
        <p14:creationId xmlns="" xmlns:p14="http://schemas.microsoft.com/office/powerpoint/2010/main" val="25986793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5416868" cy="461665"/>
              </a:xfrm>
              <a:prstGeom prst="rect">
                <a:avLst/>
              </a:prstGeom>
              <a:noFill/>
            </p:spPr>
            <p:txBody>
              <a:bodyPr wrap="none" rtlCol="0">
                <a:spAutoFit/>
              </a:bodyPr>
              <a:lstStyle/>
              <a:p>
                <a:r>
                  <a:rPr lang="zh-CN" altLang="en-US" sz="2400" b="1" dirty="0" smtClean="0"/>
                  <a:t>（一）习总书记论政治纪律和政治规矩</a:t>
                </a:r>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397314" y="1908486"/>
            <a:ext cx="4803336" cy="3477875"/>
          </a:xfrm>
          <a:prstGeom prst="rect">
            <a:avLst/>
          </a:prstGeom>
        </p:spPr>
        <p:txBody>
          <a:bodyPr wrap="square">
            <a:spAutoFit/>
          </a:bodyPr>
          <a:lstStyle/>
          <a:p>
            <a:r>
              <a:rPr lang="en-US" altLang="zh-CN" sz="2000" b="1" dirty="0" smtClean="0">
                <a:latin typeface="方正小标宋简体" pitchFamily="65" charset="-122"/>
                <a:ea typeface="方正小标宋简体" pitchFamily="65" charset="-122"/>
              </a:rPr>
              <a:t>A</a:t>
            </a:r>
            <a:r>
              <a:rPr lang="zh-CN" altLang="en-US" sz="2000" b="1" dirty="0" smtClean="0">
                <a:latin typeface="方正小标宋简体" pitchFamily="65" charset="-122"/>
                <a:ea typeface="方正小标宋简体" pitchFamily="65" charset="-122"/>
              </a:rPr>
              <a:t>、</a:t>
            </a:r>
            <a:r>
              <a:rPr lang="en-US" sz="2000" b="1" dirty="0" smtClean="0">
                <a:latin typeface="方正小标宋简体" pitchFamily="65" charset="-122"/>
                <a:ea typeface="方正小标宋简体" pitchFamily="65" charset="-122"/>
              </a:rPr>
              <a:t>2013</a:t>
            </a:r>
            <a:r>
              <a:rPr lang="zh-CN" altLang="en-US" sz="2000" b="1" dirty="0" smtClean="0">
                <a:latin typeface="方正小标宋简体" pitchFamily="65" charset="-122"/>
                <a:ea typeface="方正小标宋简体" pitchFamily="65" charset="-122"/>
              </a:rPr>
              <a:t>年在中央纪委二次全会上首次强调政治纪律；</a:t>
            </a:r>
            <a:endParaRPr lang="zh-CN" altLang="en-US" sz="2000" dirty="0" smtClean="0">
              <a:latin typeface="方正小标宋简体" pitchFamily="65" charset="-122"/>
              <a:ea typeface="方正小标宋简体" pitchFamily="65" charset="-122"/>
            </a:endParaRPr>
          </a:p>
          <a:p>
            <a:r>
              <a:rPr lang="en-US" altLang="zh-CN" sz="2000" b="1" dirty="0" smtClean="0">
                <a:latin typeface="方正小标宋简体" pitchFamily="65" charset="-122"/>
                <a:ea typeface="方正小标宋简体" pitchFamily="65" charset="-122"/>
              </a:rPr>
              <a:t>B</a:t>
            </a:r>
            <a:r>
              <a:rPr lang="zh-CN" altLang="en-US" sz="2000" b="1" dirty="0" smtClean="0">
                <a:latin typeface="方正小标宋简体" pitchFamily="65" charset="-122"/>
                <a:ea typeface="方正小标宋简体" pitchFamily="65" charset="-122"/>
              </a:rPr>
              <a:t>、</a:t>
            </a:r>
            <a:r>
              <a:rPr lang="en-US" sz="2000" b="1" dirty="0" smtClean="0">
                <a:latin typeface="方正小标宋简体" pitchFamily="65" charset="-122"/>
                <a:ea typeface="方正小标宋简体" pitchFamily="65" charset="-122"/>
              </a:rPr>
              <a:t>2014</a:t>
            </a:r>
            <a:r>
              <a:rPr lang="zh-CN" altLang="en-US" sz="2000" b="1" dirty="0" smtClean="0">
                <a:latin typeface="方正小标宋简体" pitchFamily="65" charset="-122"/>
                <a:ea typeface="方正小标宋简体" pitchFamily="65" charset="-122"/>
              </a:rPr>
              <a:t>年</a:t>
            </a:r>
            <a:r>
              <a:rPr lang="en-US" sz="2000" b="1" dirty="0" smtClean="0">
                <a:latin typeface="方正小标宋简体" pitchFamily="65" charset="-122"/>
                <a:ea typeface="方正小标宋简体" pitchFamily="65" charset="-122"/>
              </a:rPr>
              <a:t>10</a:t>
            </a:r>
            <a:r>
              <a:rPr lang="zh-CN" altLang="en-US" sz="2000" b="1" dirty="0" smtClean="0">
                <a:latin typeface="方正小标宋简体" pitchFamily="65" charset="-122"/>
                <a:ea typeface="方正小标宋简体" pitchFamily="65" charset="-122"/>
              </a:rPr>
              <a:t>月党的十八届四中全会第二次全体会议点明“七个有之”：</a:t>
            </a:r>
            <a:endParaRPr lang="zh-CN" altLang="en-US" sz="2000" dirty="0" smtClean="0">
              <a:latin typeface="方正小标宋简体" pitchFamily="65" charset="-122"/>
              <a:ea typeface="方正小标宋简体" pitchFamily="65" charset="-122"/>
            </a:endParaRPr>
          </a:p>
          <a:p>
            <a:r>
              <a:rPr lang="zh-CN" altLang="en-US" sz="2000" b="1" dirty="0" smtClean="0">
                <a:latin typeface="方正小标宋简体" pitchFamily="65" charset="-122"/>
                <a:ea typeface="方正小标宋简体" pitchFamily="65" charset="-122"/>
              </a:rPr>
              <a:t>（</a:t>
            </a:r>
            <a:r>
              <a:rPr lang="en-US" sz="2000" b="1" dirty="0" smtClean="0">
                <a:latin typeface="方正小标宋简体" pitchFamily="65" charset="-122"/>
                <a:ea typeface="方正小标宋简体" pitchFamily="65" charset="-122"/>
              </a:rPr>
              <a:t>1</a:t>
            </a:r>
            <a:r>
              <a:rPr lang="zh-CN" altLang="en-US" sz="2000" b="1" dirty="0" smtClean="0">
                <a:latin typeface="方正小标宋简体" pitchFamily="65" charset="-122"/>
                <a:ea typeface="方正小标宋简体" pitchFamily="65" charset="-122"/>
              </a:rPr>
              <a:t>）</a:t>
            </a:r>
            <a:r>
              <a:rPr lang="zh-CN" altLang="en-US" sz="2000" dirty="0" smtClean="0">
                <a:latin typeface="方正小标宋简体" pitchFamily="65" charset="-122"/>
                <a:ea typeface="方正小标宋简体" pitchFamily="65" charset="-122"/>
              </a:rPr>
              <a:t>搞任人唯亲、排斥异己的有之；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2</a:t>
            </a:r>
            <a:r>
              <a:rPr lang="zh-CN" altLang="en-US" sz="2000" dirty="0" smtClean="0">
                <a:latin typeface="方正小标宋简体" pitchFamily="65" charset="-122"/>
                <a:ea typeface="方正小标宋简体" pitchFamily="65" charset="-122"/>
              </a:rPr>
              <a:t>）搞团团伙伙、拉帮结派的有之；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3</a:t>
            </a:r>
            <a:r>
              <a:rPr lang="zh-CN" altLang="en-US" sz="2000" dirty="0" smtClean="0">
                <a:latin typeface="方正小标宋简体" pitchFamily="65" charset="-122"/>
                <a:ea typeface="方正小标宋简体" pitchFamily="65" charset="-122"/>
              </a:rPr>
              <a:t>）搞诬告、制造谣言的有之；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4</a:t>
            </a:r>
            <a:r>
              <a:rPr lang="zh-CN" altLang="en-US" sz="2000" dirty="0" smtClean="0">
                <a:latin typeface="方正小标宋简体" pitchFamily="65" charset="-122"/>
                <a:ea typeface="方正小标宋简体" pitchFamily="65" charset="-122"/>
              </a:rPr>
              <a:t>）搞收买人心、拉动选票的有之；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5</a:t>
            </a:r>
            <a:r>
              <a:rPr lang="zh-CN" altLang="en-US" sz="2000" dirty="0" smtClean="0">
                <a:latin typeface="方正小标宋简体" pitchFamily="65" charset="-122"/>
                <a:ea typeface="方正小标宋简体" pitchFamily="65" charset="-122"/>
              </a:rPr>
              <a:t>）搞封官许愿、弹冠相庆的有之；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6</a:t>
            </a:r>
            <a:r>
              <a:rPr lang="zh-CN" altLang="en-US" sz="2000" dirty="0" smtClean="0">
                <a:latin typeface="方正小标宋简体" pitchFamily="65" charset="-122"/>
                <a:ea typeface="方正小标宋简体" pitchFamily="65" charset="-122"/>
              </a:rPr>
              <a:t>）搞自行其是、阳奉阴违的有之；</a:t>
            </a:r>
          </a:p>
          <a:p>
            <a:r>
              <a:rPr lang="zh-CN" altLang="en-US" sz="2000" dirty="0" smtClean="0">
                <a:latin typeface="方正小标宋简体" pitchFamily="65" charset="-122"/>
                <a:ea typeface="方正小标宋简体" pitchFamily="65" charset="-122"/>
              </a:rPr>
              <a:t>（</a:t>
            </a:r>
            <a:r>
              <a:rPr lang="en-US" sz="2000" dirty="0" smtClean="0">
                <a:latin typeface="方正小标宋简体" pitchFamily="65" charset="-122"/>
                <a:ea typeface="方正小标宋简体" pitchFamily="65" charset="-122"/>
              </a:rPr>
              <a:t>7</a:t>
            </a:r>
            <a:r>
              <a:rPr lang="zh-CN" altLang="en-US" sz="2000" dirty="0" smtClean="0">
                <a:latin typeface="方正小标宋简体" pitchFamily="65" charset="-122"/>
                <a:ea typeface="方正小标宋简体" pitchFamily="65" charset="-122"/>
              </a:rPr>
              <a:t>）搞尾大不掉、妄议中央的也有之。</a:t>
            </a:r>
            <a:endParaRPr lang="zh-CN" altLang="en-US" sz="2000" dirty="0">
              <a:latin typeface="方正小标宋简体" pitchFamily="65" charset="-122"/>
              <a:ea typeface="方正小标宋简体" pitchFamily="65" charset="-122"/>
            </a:endParaRPr>
          </a:p>
        </p:txBody>
      </p:sp>
      <p:pic>
        <p:nvPicPr>
          <p:cNvPr id="48130" name="Picture 2" descr="https://gss2.bdstatic.com/9fo3dSag_xI4khGkpoWK1HF6hhy/baike/c0%3Dbaike80%2C5%2C5%2C80%2C26/sign=e1dee06b851001e95a311c5dd9671089/e7cd7b899e510fb34d36de15d133c895d1430c00.jpg"/>
          <p:cNvPicPr>
            <a:picLocks noChangeAspect="1" noChangeArrowheads="1"/>
          </p:cNvPicPr>
          <p:nvPr/>
        </p:nvPicPr>
        <p:blipFill>
          <a:blip r:embed="rId4" cstate="print"/>
          <a:srcRect/>
          <a:stretch>
            <a:fillRect/>
          </a:stretch>
        </p:blipFill>
        <p:spPr bwMode="auto">
          <a:xfrm>
            <a:off x="6089650" y="1614487"/>
            <a:ext cx="5238750" cy="3933826"/>
          </a:xfrm>
          <a:prstGeom prst="rect">
            <a:avLst/>
          </a:prstGeom>
          <a:noFill/>
        </p:spPr>
      </p:pic>
    </p:spTree>
    <p:extLst>
      <p:ext uri="{BB962C8B-B14F-4D97-AF65-F5344CB8AC3E}">
        <p14:creationId xmlns:p14="http://schemas.microsoft.com/office/powerpoint/2010/main" xmlns="" val="2013290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16"/>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sp>
        <p:nvSpPr>
          <p:cNvPr id="142337" name="Rectangle 1"/>
          <p:cNvSpPr>
            <a:spLocks noChangeArrowheads="1"/>
          </p:cNvSpPr>
          <p:nvPr/>
        </p:nvSpPr>
        <p:spPr bwMode="auto">
          <a:xfrm>
            <a:off x="0" y="1865962"/>
            <a:ext cx="82764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666666"/>
                </a:solidFill>
                <a:effectLst/>
                <a:latin typeface="Arial" pitchFamily="34" charset="0"/>
                <a:ea typeface="仿宋_GB2312"/>
                <a:cs typeface="Arial" pitchFamily="34" charset="0"/>
              </a:rPr>
              <a:t>        </a:t>
            </a:r>
            <a:r>
              <a:rPr kumimoji="0" lang="zh-CN" sz="2400" b="1" i="0" u="none" strike="noStrike" cap="none" normalizeH="0" baseline="0" dirty="0" smtClean="0">
                <a:ln>
                  <a:noFill/>
                </a:ln>
                <a:solidFill>
                  <a:srgbClr val="666666"/>
                </a:solidFill>
                <a:effectLst/>
                <a:latin typeface="Arial" pitchFamily="34" charset="0"/>
                <a:ea typeface="仿宋_GB2312"/>
                <a:cs typeface="Arial" pitchFamily="34" charset="0"/>
              </a:rPr>
              <a:t>要勇于担当，要为民解难。</a:t>
            </a:r>
            <a:r>
              <a:rPr kumimoji="0" lang="zh-CN" sz="2400" b="0" i="0" u="none" strike="noStrike" cap="none" normalizeH="0" baseline="0" dirty="0" smtClean="0">
                <a:ln>
                  <a:noFill/>
                </a:ln>
                <a:solidFill>
                  <a:srgbClr val="666666"/>
                </a:solidFill>
                <a:effectLst/>
                <a:latin typeface="Arial" pitchFamily="34" charset="0"/>
                <a:ea typeface="仿宋_GB2312"/>
                <a:cs typeface="Arial" pitchFamily="34" charset="0"/>
              </a:rPr>
              <a:t>纪检监察工作说到底是做人的工作、服务民生的工作，就要不折不扣的做群众贴心人。在处理群众反映的问题时，时常面临着疑难复杂的社会环境，纪检监察干部在这时就要勇于担当、敢于负责，不怕事、不闹事。事业伴失眠，责任出思想，工作见感情。纪检监察干部要像郑培民同志那样万事以民为先，要学习王英同志那种恪尽职守、鞠躬尽瘁的品质，做到思想上尊重群众，感情上贴近群众，工作上依靠群众。坚持从群众最欢迎的地方做起，从群众最需要的地方抓起，从群众最不满意的地方改起，自觉地接受群众的监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42339" name="Picture 3" descr="http://img5.cache.netease.com/hebei/2016/1/14/2016011410224443406_500.jpg"/>
          <p:cNvPicPr>
            <a:picLocks noChangeAspect="1" noChangeArrowheads="1"/>
          </p:cNvPicPr>
          <p:nvPr/>
        </p:nvPicPr>
        <p:blipFill>
          <a:blip r:embed="rId3" cstate="print"/>
          <a:srcRect/>
          <a:stretch>
            <a:fillRect/>
          </a:stretch>
        </p:blipFill>
        <p:spPr bwMode="auto">
          <a:xfrm>
            <a:off x="8182708" y="1934309"/>
            <a:ext cx="4007705" cy="331409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16"/>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sp>
        <p:nvSpPr>
          <p:cNvPr id="143361" name="Rectangle 1"/>
          <p:cNvSpPr>
            <a:spLocks noChangeArrowheads="1"/>
          </p:cNvSpPr>
          <p:nvPr/>
        </p:nvSpPr>
        <p:spPr bwMode="auto">
          <a:xfrm>
            <a:off x="0" y="2858538"/>
            <a:ext cx="75731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666666"/>
                </a:solidFill>
                <a:effectLst/>
                <a:latin typeface="Arial" pitchFamily="34" charset="0"/>
                <a:ea typeface="仿宋_GB2312" charset="-122"/>
                <a:cs typeface="Arial" pitchFamily="34" charset="0"/>
              </a:rPr>
              <a:t>       </a:t>
            </a:r>
            <a:r>
              <a:rPr kumimoji="0" lang="zh-CN" sz="2400" b="1" i="0" u="none" strike="noStrike" cap="none" normalizeH="0" baseline="0" dirty="0" smtClean="0">
                <a:ln>
                  <a:noFill/>
                </a:ln>
                <a:solidFill>
                  <a:srgbClr val="666666"/>
                </a:solidFill>
                <a:effectLst/>
                <a:latin typeface="Arial" pitchFamily="34" charset="0"/>
                <a:ea typeface="仿宋_GB2312" charset="-122"/>
                <a:cs typeface="Arial" pitchFamily="34" charset="0"/>
              </a:rPr>
              <a:t>要生活检点，要清正廉洁。</a:t>
            </a:r>
            <a:r>
              <a:rPr kumimoji="0" lang="zh-CN" sz="2400" b="0" i="0" u="none" strike="noStrike" cap="none" normalizeH="0" baseline="0" dirty="0" smtClean="0">
                <a:ln>
                  <a:noFill/>
                </a:ln>
                <a:solidFill>
                  <a:srgbClr val="666666"/>
                </a:solidFill>
                <a:effectLst/>
                <a:latin typeface="Arial" pitchFamily="34" charset="0"/>
                <a:ea typeface="仿宋_GB2312" charset="-122"/>
                <a:cs typeface="Arial" pitchFamily="34" charset="0"/>
              </a:rPr>
              <a:t>古人云：知足者常乐，贪婪者常悲。纪检监察干部要守住清贪，耐住寂寞，挡住诱惑，做一个平常人，保持一颗平常心，干一些平常事，始终保持高尚的精神情操，守好人生底线，做到寒不改叶绿，暧不争花红，富不行不义，贫不起贪心。要经得住群众的监督，要经得住网络媒体的监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43363" name="Picture 3" descr="http://p3.pstatp.com/large/c37000da0852f16f070"/>
          <p:cNvPicPr>
            <a:picLocks noChangeAspect="1" noChangeArrowheads="1"/>
          </p:cNvPicPr>
          <p:nvPr/>
        </p:nvPicPr>
        <p:blipFill>
          <a:blip r:embed="rId3" cstate="print"/>
          <a:srcRect/>
          <a:stretch>
            <a:fillRect/>
          </a:stretch>
        </p:blipFill>
        <p:spPr bwMode="auto">
          <a:xfrm>
            <a:off x="8088923" y="2004646"/>
            <a:ext cx="4101490" cy="414366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16"/>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sp>
        <p:nvSpPr>
          <p:cNvPr id="144385" name="Rectangle 1"/>
          <p:cNvSpPr>
            <a:spLocks noChangeArrowheads="1"/>
          </p:cNvSpPr>
          <p:nvPr/>
        </p:nvSpPr>
        <p:spPr bwMode="auto">
          <a:xfrm>
            <a:off x="1" y="1781673"/>
            <a:ext cx="783101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666666"/>
                </a:solidFill>
                <a:effectLst/>
                <a:latin typeface="Arial" pitchFamily="34" charset="0"/>
                <a:ea typeface="仿宋_GB2312" charset="-122"/>
                <a:cs typeface="Arial" pitchFamily="34" charset="0"/>
              </a:rPr>
              <a:t>        </a:t>
            </a:r>
            <a:r>
              <a:rPr kumimoji="0" lang="zh-CN" sz="2400" b="1" i="0" u="none" strike="noStrike" cap="none" normalizeH="0" baseline="0" dirty="0" smtClean="0">
                <a:ln>
                  <a:noFill/>
                </a:ln>
                <a:solidFill>
                  <a:srgbClr val="666666"/>
                </a:solidFill>
                <a:effectLst/>
                <a:latin typeface="Arial" pitchFamily="34" charset="0"/>
                <a:ea typeface="仿宋_GB2312" charset="-122"/>
                <a:cs typeface="Arial" pitchFamily="34" charset="0"/>
              </a:rPr>
              <a:t>要开阔视野，要广博学识。</a:t>
            </a:r>
            <a:r>
              <a:rPr kumimoji="0" lang="zh-CN" sz="2400" b="0" i="0" u="none" strike="noStrike" cap="none" normalizeH="0" baseline="0" dirty="0" smtClean="0">
                <a:ln>
                  <a:noFill/>
                </a:ln>
                <a:solidFill>
                  <a:srgbClr val="666666"/>
                </a:solidFill>
                <a:effectLst/>
                <a:latin typeface="Arial" pitchFamily="34" charset="0"/>
                <a:ea typeface="仿宋_GB2312" charset="-122"/>
                <a:cs typeface="Arial" pitchFamily="34" charset="0"/>
              </a:rPr>
              <a:t>纪检监察干部要把学习作为一种精神追求，不断提高自身能力素质。一要努力学习相关知识。纪检监察干部既要多读点马克思主义经典，深刻理解和掌握中国特色社会主义理论，也要学历史知识、国情知识、经济知识、法律知识、国际知识等现代化建设所需要的各种知识，做哲学家、做思想家、做经济学家、做历史学家、做法学家，做社会学杂家。同时要加强综合分析能力、辩证思维能力、创新能力、应变能力等各种能力建设，沉下心，到实践中去、到基层去、到一线去，到艰苦复杂环境中去磨练自己。</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44387" name="Picture 3" descr="http://jjc.cq.gov.cn/images/attachement/jpg/site102/20170119/c8ff28dbb1dc19eabff301.jpg"/>
          <p:cNvPicPr>
            <a:picLocks noChangeAspect="1" noChangeArrowheads="1"/>
          </p:cNvPicPr>
          <p:nvPr/>
        </p:nvPicPr>
        <p:blipFill>
          <a:blip r:embed="rId3" cstate="print"/>
          <a:srcRect/>
          <a:stretch>
            <a:fillRect/>
          </a:stretch>
        </p:blipFill>
        <p:spPr bwMode="auto">
          <a:xfrm>
            <a:off x="7927451" y="1770186"/>
            <a:ext cx="4262962" cy="374714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4</a:t>
                </a:r>
                <a:r>
                  <a:rPr lang="zh-CN" altLang="en-US" sz="2400" b="1" dirty="0" smtClean="0"/>
                  <a:t>、</a:t>
                </a:r>
                <a:r>
                  <a:rPr lang="zh-CN" altLang="en-US" sz="2400" b="1" dirty="0" smtClean="0"/>
                  <a:t>纪检干部要做好专责护林员</a:t>
                </a:r>
                <a:endParaRPr lang="zh-CN" altLang="en-US" sz="2400" dirty="0"/>
              </a:p>
            </p:txBody>
          </p:sp>
        </p:grpSp>
      </p:grpSp>
      <p:sp>
        <p:nvSpPr>
          <p:cNvPr id="13" name="矩形 12"/>
          <p:cNvSpPr/>
          <p:nvPr/>
        </p:nvSpPr>
        <p:spPr bwMode="auto">
          <a:xfrm>
            <a:off x="571501" y="1657350"/>
            <a:ext cx="4419600" cy="4600575"/>
          </a:xfrm>
          <a:prstGeom prst="rect">
            <a:avLst/>
          </a:prstGeom>
          <a:solidFill>
            <a:srgbClr val="A92F2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A92F2F"/>
              </a:solidFill>
              <a:effectLst/>
              <a:uLnTx/>
              <a:uFillTx/>
              <a:latin typeface="Arial" pitchFamily="34" charset="0"/>
            </a:endParaRPr>
          </a:p>
        </p:txBody>
      </p:sp>
      <p:sp>
        <p:nvSpPr>
          <p:cNvPr id="14" name="矩形 13"/>
          <p:cNvSpPr/>
          <p:nvPr/>
        </p:nvSpPr>
        <p:spPr>
          <a:xfrm>
            <a:off x="685801" y="1842830"/>
            <a:ext cx="4114732" cy="4093428"/>
          </a:xfrm>
          <a:prstGeom prst="rect">
            <a:avLst/>
          </a:prstGeom>
          <a:noFill/>
        </p:spPr>
        <p:txBody>
          <a:bodyPr wrap="square" rtlCol="0">
            <a:spAutoFit/>
          </a:bodyPr>
          <a:lstStyle/>
          <a:p>
            <a:pPr algn="just" fontAlgn="base">
              <a:spcBef>
                <a:spcPct val="0"/>
              </a:spcBef>
              <a:spcAft>
                <a:spcPct val="0"/>
              </a:spcAft>
              <a:buFont typeface="Arial" pitchFamily="34" charset="0"/>
              <a:buNone/>
            </a:pPr>
            <a:r>
              <a:rPr lang="zh-CN" altLang="en-US" sz="2000" dirty="0" smtClean="0">
                <a:solidFill>
                  <a:srgbClr val="F8F8F8"/>
                </a:solidFill>
                <a:latin typeface="微软雅黑"/>
                <a:ea typeface="微软雅黑"/>
              </a:rPr>
              <a:t>各级纪检干部要深入贯彻落实党的十九大精神和中央纪委二次全会部署，牢固树立“四个意识”，当好政治生态“护林员”，把党员领导干部这片“森林”维护好。</a:t>
            </a:r>
          </a:p>
          <a:p>
            <a:pPr algn="just" fontAlgn="base">
              <a:spcBef>
                <a:spcPct val="0"/>
              </a:spcBef>
              <a:spcAft>
                <a:spcPct val="0"/>
              </a:spcAft>
              <a:buFont typeface="Arial" pitchFamily="34" charset="0"/>
              <a:buNone/>
            </a:pPr>
            <a:r>
              <a:rPr lang="zh-CN" altLang="en-US" sz="2000" dirty="0" smtClean="0">
                <a:solidFill>
                  <a:srgbClr val="F8F8F8"/>
                </a:solidFill>
                <a:latin typeface="微软雅黑"/>
                <a:ea typeface="微软雅黑"/>
              </a:rPr>
              <a:t>护林员的职责使命，是要守护整片森林的安全。不仅要清理、整治病树、烂树，更要做好防火、防虫、乱砍滥伐等各类防护工作。对于各级纪检部门而言，以“护林员”身份维护党员领导干部这片“森林”，站位更高、要求更严、任务更艰巨，必须把握好“三要”。</a:t>
            </a:r>
          </a:p>
        </p:txBody>
      </p:sp>
      <p:sp>
        <p:nvSpPr>
          <p:cNvPr id="12" name="矩形 11"/>
          <p:cNvSpPr/>
          <p:nvPr/>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27650" name="Picture 2" descr="https://timgsa.baidu.com/timg?image&amp;quality=80&amp;size=b9999_10000&amp;sec=1526449836443&amp;di=8a1907c51c18db7d1a5790e1ddb62b52&amp;imgtype=jpg&amp;src=http%3A%2F%2Fimg0.imgtn.bdimg.com%2Fit%2Fu%3D3886711350%2C2378027800%26fm%3D214%26gp%3D0.jpg"/>
          <p:cNvPicPr>
            <a:picLocks noChangeAspect="1" noChangeArrowheads="1"/>
          </p:cNvPicPr>
          <p:nvPr/>
        </p:nvPicPr>
        <p:blipFill>
          <a:blip r:embed="rId4" cstate="print"/>
          <a:srcRect/>
          <a:stretch>
            <a:fillRect/>
          </a:stretch>
        </p:blipFill>
        <p:spPr bwMode="auto">
          <a:xfrm>
            <a:off x="5965825" y="2049461"/>
            <a:ext cx="5464176" cy="3656013"/>
          </a:xfrm>
          <a:prstGeom prst="rect">
            <a:avLst/>
          </a:prstGeom>
          <a:noFill/>
        </p:spPr>
      </p:pic>
    </p:spTree>
    <p:extLst>
      <p:ext uri="{BB962C8B-B14F-4D97-AF65-F5344CB8AC3E}">
        <p14:creationId xmlns:p14="http://schemas.microsoft.com/office/powerpoint/2010/main" xmlns="" val="25986793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2339102" cy="461665"/>
              </a:xfrm>
              <a:prstGeom prst="rect">
                <a:avLst/>
              </a:prstGeom>
              <a:noFill/>
            </p:spPr>
            <p:txBody>
              <a:bodyPr wrap="none" rtlCol="0">
                <a:spAutoFit/>
              </a:bodyPr>
              <a:lstStyle/>
              <a:p>
                <a:r>
                  <a:rPr lang="zh-CN" altLang="en-US" sz="2400" b="1" dirty="0" smtClean="0">
                    <a:solidFill>
                      <a:srgbClr val="A92F2F"/>
                    </a:solidFill>
                    <a:latin typeface="微软雅黑" panose="020B0503020204020204" pitchFamily="34" charset="-122"/>
                    <a:ea typeface="微软雅黑" panose="020B0503020204020204" pitchFamily="34" charset="-122"/>
                  </a:rPr>
                  <a:t>专责护林员三要</a:t>
                </a:r>
                <a:endParaRPr lang="zh-CN" altLang="en-US" sz="2400" b="1" dirty="0">
                  <a:solidFill>
                    <a:srgbClr val="A92F2F"/>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1434318" y="1164580"/>
            <a:ext cx="9018642" cy="2662363"/>
            <a:chOff x="2835020" y="2598067"/>
            <a:chExt cx="6402360" cy="1890020"/>
          </a:xfrm>
        </p:grpSpPr>
        <p:sp>
          <p:nvSpPr>
            <p:cNvPr id="31" name="五角星 18"/>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2" name="淘宝店chenying0907出品 7"/>
            <p:cNvGrpSpPr/>
            <p:nvPr/>
          </p:nvGrpSpPr>
          <p:grpSpPr>
            <a:xfrm>
              <a:off x="3560137" y="3084834"/>
              <a:ext cx="421994" cy="424052"/>
              <a:chOff x="1912141" y="1824035"/>
              <a:chExt cx="488159" cy="490540"/>
            </a:xfrm>
            <a:solidFill>
              <a:srgbClr val="FFFFFF"/>
            </a:solidFill>
          </p:grpSpPr>
          <p:sp>
            <p:nvSpPr>
              <p:cNvPr id="44"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TextBox 39"/>
            <p:cNvSpPr txBox="1"/>
            <p:nvPr/>
          </p:nvSpPr>
          <p:spPr>
            <a:xfrm>
              <a:off x="3155995" y="3564623"/>
              <a:ext cx="1226863" cy="415134"/>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一要补齐</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监督短板</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4" name="五角星 18"/>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41"/>
            <p:cNvSpPr txBox="1"/>
            <p:nvPr/>
          </p:nvSpPr>
          <p:spPr>
            <a:xfrm>
              <a:off x="5397477" y="3563165"/>
              <a:ext cx="1120505" cy="415134"/>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二要用好</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“四种形态”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6"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4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7" name="五角星 18"/>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43"/>
            <p:cNvSpPr txBox="1"/>
            <p:nvPr/>
          </p:nvSpPr>
          <p:spPr>
            <a:xfrm>
              <a:off x="7731564" y="3563165"/>
              <a:ext cx="1226863" cy="415134"/>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三要强化</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自身建设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25"/>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771525" y="3867150"/>
            <a:ext cx="3495675" cy="2677656"/>
          </a:xfrm>
          <a:prstGeom prst="rect">
            <a:avLst/>
          </a:prstGeom>
          <a:noFill/>
        </p:spPr>
        <p:txBody>
          <a:bodyPr wrap="square" rtlCol="0">
            <a:spAutoFit/>
          </a:bodyPr>
          <a:lstStyle/>
          <a:p>
            <a:r>
              <a:rPr lang="zh-CN" altLang="en-US" sz="1400" dirty="0" smtClean="0"/>
              <a:t>维护好党员领导干部这片“森林”整体的健康，就要把政治纪律突出出来，</a:t>
            </a:r>
            <a:r>
              <a:rPr lang="zh-CN" altLang="en-US" sz="1400" b="1" dirty="0" smtClean="0"/>
              <a:t>补齐监督的短板</a:t>
            </a:r>
            <a:r>
              <a:rPr lang="zh-CN" altLang="en-US" sz="1400" dirty="0" smtClean="0"/>
              <a:t>。这就需要纪检部门认真查找本地区党内政治生活存在问题的突出表现，找出监管中的</a:t>
            </a:r>
            <a:r>
              <a:rPr lang="zh-CN" altLang="en-US" sz="1400" b="1" dirty="0" smtClean="0"/>
              <a:t>薄弱环节</a:t>
            </a:r>
            <a:r>
              <a:rPr lang="zh-CN" altLang="en-US" sz="1400" dirty="0" smtClean="0"/>
              <a:t>。比如，大量“带病提拔”“带病使用”的案例表明，如果干部的“入口关”没有把好，“带病”的干部不仅自身容易出问题，而且容易带坏一个地方、一个单位的风气。为此，“护林员”就要突出任前监督，严把选人用人环节的政治关和廉洁关，将“带病”的干部挡在门外。</a:t>
            </a:r>
            <a:endParaRPr lang="zh-CN" altLang="en-US" sz="1400" dirty="0"/>
          </a:p>
        </p:txBody>
      </p:sp>
      <p:sp>
        <p:nvSpPr>
          <p:cNvPr id="25" name="TextBox 24"/>
          <p:cNvSpPr txBox="1"/>
          <p:nvPr/>
        </p:nvSpPr>
        <p:spPr>
          <a:xfrm>
            <a:off x="4543425" y="3943350"/>
            <a:ext cx="2838450" cy="2739211"/>
          </a:xfrm>
          <a:prstGeom prst="rect">
            <a:avLst/>
          </a:prstGeom>
          <a:noFill/>
        </p:spPr>
        <p:txBody>
          <a:bodyPr wrap="square" rtlCol="0">
            <a:spAutoFit/>
          </a:bodyPr>
          <a:lstStyle/>
          <a:p>
            <a:r>
              <a:rPr lang="zh-CN" altLang="en-US" sz="1400" dirty="0" smtClean="0"/>
              <a:t>“防病于未萌，治病于初起”是护林员最重要的职责。坚持惩前毖后、治病救人的一贯方针，运用好监督执纪“四种形态”，使咬耳扯袖、红脸出汗成为常态，党纪轻处分和组织调整成为大多数，正是严肃党内生活、净化政治生态的重要抓手。而聚焦政治巡视开展的中央、省级巡视和市县巡察工作，也是各级党组织和纪检监察部门落实好“四种形态”的有力推手。</a:t>
            </a:r>
          </a:p>
          <a:p>
            <a:endParaRPr lang="zh-CN" altLang="en-US" dirty="0"/>
          </a:p>
        </p:txBody>
      </p:sp>
      <p:sp>
        <p:nvSpPr>
          <p:cNvPr id="26" name="TextBox 25"/>
          <p:cNvSpPr txBox="1"/>
          <p:nvPr/>
        </p:nvSpPr>
        <p:spPr>
          <a:xfrm>
            <a:off x="7934325" y="3952875"/>
            <a:ext cx="2609850" cy="2739211"/>
          </a:xfrm>
          <a:prstGeom prst="rect">
            <a:avLst/>
          </a:prstGeom>
          <a:noFill/>
        </p:spPr>
        <p:txBody>
          <a:bodyPr wrap="square" rtlCol="0">
            <a:spAutoFit/>
          </a:bodyPr>
          <a:lstStyle/>
          <a:p>
            <a:r>
              <a:rPr lang="zh-CN" altLang="en-US" sz="1400" dirty="0" smtClean="0"/>
              <a:t>“护林员”的职责定位，需要纪检干部具备更高的政治素养、更大的责任担当、更强的能力水平。为此，各级纪检干部要以“两学一做”学习教育常态化制度化为契机，学理论、学政策、学业务，坚持学做结合、学以致用，才能准确把握政治生态的“树木”与“森林”状况，把党员领导干部这片“森林”切实维护好。</a:t>
            </a:r>
          </a:p>
          <a:p>
            <a:endParaRPr lang="zh-CN" altLang="en-US" dirty="0"/>
          </a:p>
        </p:txBody>
      </p:sp>
    </p:spTree>
    <p:extLst>
      <p:ext uri="{BB962C8B-B14F-4D97-AF65-F5344CB8AC3E}">
        <p14:creationId xmlns:p14="http://schemas.microsoft.com/office/powerpoint/2010/main" xmlns="" val="18223721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2031325" cy="461665"/>
              </a:xfrm>
              <a:prstGeom prst="rect">
                <a:avLst/>
              </a:prstGeom>
              <a:noFill/>
            </p:spPr>
            <p:txBody>
              <a:bodyPr wrap="none" rtlCol="0">
                <a:spAutoFit/>
              </a:bodyPr>
              <a:lstStyle/>
              <a:p>
                <a:r>
                  <a:rPr lang="zh-CN" altLang="en-US" sz="2400" b="1" dirty="0" smtClean="0">
                    <a:solidFill>
                      <a:srgbClr val="A92F2F"/>
                    </a:solidFill>
                    <a:latin typeface="微软雅黑" panose="020B0503020204020204" pitchFamily="34" charset="-122"/>
                    <a:ea typeface="微软雅黑" panose="020B0503020204020204" pitchFamily="34" charset="-122"/>
                  </a:rPr>
                  <a:t>纪检干部三要</a:t>
                </a:r>
                <a:endParaRPr lang="zh-CN" altLang="en-US" sz="2400" b="1" dirty="0">
                  <a:solidFill>
                    <a:srgbClr val="A92F2F"/>
                  </a:solidFill>
                  <a:latin typeface="微软雅黑" panose="020B0503020204020204" pitchFamily="34" charset="-122"/>
                  <a:ea typeface="微软雅黑" panose="020B0503020204020204" pitchFamily="34" charset="-122"/>
                </a:endParaRPr>
              </a:p>
            </p:txBody>
          </p:sp>
        </p:grpSp>
      </p:grpSp>
      <p:sp>
        <p:nvSpPr>
          <p:cNvPr id="145409" name="Rectangle 1"/>
          <p:cNvSpPr>
            <a:spLocks noChangeArrowheads="1"/>
          </p:cNvSpPr>
          <p:nvPr/>
        </p:nvSpPr>
        <p:spPr bwMode="auto">
          <a:xfrm>
            <a:off x="440675" y="2555056"/>
            <a:ext cx="761307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666666"/>
                </a:solidFill>
                <a:effectLst/>
                <a:latin typeface="Arial" pitchFamily="34" charset="0"/>
                <a:ea typeface="仿宋_GB2312"/>
                <a:cs typeface="宋体" pitchFamily="2" charset="-122"/>
              </a:rPr>
              <a:t>   </a:t>
            </a:r>
            <a:r>
              <a:rPr kumimoji="0" lang="zh-CN" altLang="en-US" sz="2400" b="0" i="0" u="none" strike="noStrike" cap="none" normalizeH="0" baseline="0" dirty="0" smtClean="0">
                <a:ln>
                  <a:noFill/>
                </a:ln>
                <a:solidFill>
                  <a:srgbClr val="666666"/>
                </a:solidFill>
                <a:effectLst/>
                <a:latin typeface="Arial" pitchFamily="34" charset="0"/>
                <a:ea typeface="仿宋_GB2312"/>
                <a:cs typeface="Arial" pitchFamily="34" charset="0"/>
              </a:rPr>
              <a:t>纪检监察干部只有在精神状态上，不分心走神；在廉政建设上，不以权谋私；在执法执纪上，不徇私情，才能无愧于党和人民的期望，才能肩负起时代赋予的重任，才守护着党的伟大事业。</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45411" name="Picture 3" descr="http://photo.ccoo.cn/webdiy/pic/200983/20098317322753.jpg"/>
          <p:cNvPicPr>
            <a:picLocks noChangeAspect="1" noChangeArrowheads="1"/>
          </p:cNvPicPr>
          <p:nvPr/>
        </p:nvPicPr>
        <p:blipFill>
          <a:blip r:embed="rId3" cstate="print"/>
          <a:srcRect/>
          <a:stretch>
            <a:fillRect/>
          </a:stretch>
        </p:blipFill>
        <p:spPr bwMode="auto">
          <a:xfrm>
            <a:off x="8510955" y="2614246"/>
            <a:ext cx="3679458" cy="369435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4" y="511311"/>
                <a:ext cx="3851851" cy="461665"/>
              </a:xfrm>
              <a:prstGeom prst="rect">
                <a:avLst/>
              </a:prstGeom>
              <a:noFill/>
            </p:spPr>
            <p:txBody>
              <a:bodyPr wrap="squar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1025" name="Rectangle 1"/>
          <p:cNvSpPr>
            <a:spLocks noChangeArrowheads="1"/>
          </p:cNvSpPr>
          <p:nvPr/>
        </p:nvSpPr>
        <p:spPr bwMode="auto">
          <a:xfrm>
            <a:off x="234462" y="1137291"/>
            <a:ext cx="1179341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zh-CN" sz="2800" b="0" i="0" u="none" strike="noStrike" cap="none" normalizeH="0" baseline="0" dirty="0" smtClean="0">
                <a:ln>
                  <a:noFill/>
                </a:ln>
                <a:solidFill>
                  <a:srgbClr val="4D4F53"/>
                </a:solidFill>
                <a:effectLst/>
                <a:latin typeface="宋体" pitchFamily="2" charset="-122"/>
                <a:ea typeface="宋体" pitchFamily="2" charset="-122"/>
                <a:cs typeface="宋体" pitchFamily="2" charset="-122"/>
              </a:rPr>
              <a:t>　　</a:t>
            </a:r>
            <a:endParaRPr lang="zh-CN" altLang="zh-CN" sz="2800" b="1" dirty="0" smtClean="0">
              <a:solidFill>
                <a:srgbClr val="C00000"/>
              </a:solidFill>
              <a:latin typeface="黑体" pitchFamily="49" charset="-122"/>
              <a:ea typeface="黑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    </a:t>
            </a:r>
            <a:r>
              <a:rPr kumimoji="0" 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尚志市委组织部对干部任前档案审核不到位、工作失察。尚志市委组织部任前审核</a:t>
            </a:r>
            <a:r>
              <a:rPr kumimoji="0" lang="zh-CN" sz="28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率允光</a:t>
            </a:r>
            <a:r>
              <a:rPr kumimoji="0" 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a:t>
            </a:r>
            <a:r>
              <a:rPr kumimoji="0" lang="en-US" alt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2016</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年</a:t>
            </a:r>
            <a:r>
              <a:rPr kumimoji="0" lang="en-US" alt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4</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月任马延乡政府主任科员）干部档案时，审核、复核人员均未发现档案中</a:t>
            </a:r>
            <a:r>
              <a:rPr kumimoji="0" lang="zh-CN" altLang="en-US" sz="28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入伍时间、服役时间与转干时间明显重叠</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的问题，对率允光</a:t>
            </a:r>
            <a:r>
              <a:rPr kumimoji="0" lang="zh-CN" altLang="en-US" sz="28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隐瞒当兵经历</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失察。尚志市委组织部副部长姜岸峰受到批评教育、责令作出书面检查、通报批评处理；尚志市委组织部副部长张良波受到诫勉谈话处理；尚志市委组织部部务委员兼两新党工委副书记张明、干部监督科科长张怀柱、干部科科长胡新月分别受到通报批评处理；尚志市马延乡政府主任科员率允光受到党内严重警告处分。（</a:t>
            </a:r>
            <a:r>
              <a:rPr kumimoji="0" lang="en-US" alt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5</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月</a:t>
            </a:r>
            <a:r>
              <a:rPr kumimoji="0" lang="en-US" altLang="zh-CN"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29</a:t>
            </a:r>
            <a:r>
              <a:rPr kumimoji="0" lang="zh-CN" altLang="en-US" sz="2800" b="1" i="0" u="none" strike="noStrike" cap="none" normalizeH="0" baseline="0" dirty="0" smtClean="0">
                <a:ln>
                  <a:noFill/>
                </a:ln>
                <a:solidFill>
                  <a:srgbClr val="4D4F53"/>
                </a:solidFill>
                <a:effectLst/>
                <a:latin typeface="宋体" pitchFamily="2" charset="-122"/>
                <a:ea typeface="宋体" pitchFamily="2" charset="-122"/>
                <a:cs typeface="宋体" pitchFamily="2" charset="-122"/>
              </a:rPr>
              <a:t>日）</a:t>
            </a:r>
            <a:endParaRPr kumimoji="0" lang="zh-CN" altLang="en-US" sz="2800" b="1"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
        <p:nvSpPr>
          <p:cNvPr id="8" name="矩形 7"/>
          <p:cNvSpPr/>
          <p:nvPr/>
        </p:nvSpPr>
        <p:spPr>
          <a:xfrm>
            <a:off x="1817078" y="269630"/>
            <a:ext cx="4874236" cy="523220"/>
          </a:xfrm>
          <a:prstGeom prst="rect">
            <a:avLst/>
          </a:prstGeom>
        </p:spPr>
        <p:txBody>
          <a:bodyPr wrap="square">
            <a:spAutoFit/>
          </a:bodyPr>
          <a:lstStyle/>
          <a:p>
            <a:r>
              <a:rPr lang="zh-CN" altLang="en-US" sz="2800" b="1" dirty="0" smtClean="0">
                <a:solidFill>
                  <a:srgbClr val="C00000"/>
                </a:solidFill>
                <a:latin typeface="黑体" pitchFamily="49" charset="-122"/>
                <a:ea typeface="黑体" pitchFamily="49" charset="-122"/>
              </a:rPr>
              <a:t>哈尔滨纪委监委通报</a:t>
            </a:r>
            <a:endParaRPr lang="zh-CN" altLang="en-US" dirty="0"/>
          </a:p>
        </p:txBody>
      </p:sp>
      <p:sp>
        <p:nvSpPr>
          <p:cNvPr id="9" name="矩形 8"/>
          <p:cNvSpPr/>
          <p:nvPr/>
        </p:nvSpPr>
        <p:spPr>
          <a:xfrm>
            <a:off x="5087815" y="269630"/>
            <a:ext cx="5685693" cy="523220"/>
          </a:xfrm>
          <a:prstGeom prst="rect">
            <a:avLst/>
          </a:prstGeom>
        </p:spPr>
        <p:txBody>
          <a:bodyPr wrap="square">
            <a:spAutoFit/>
          </a:bodyPr>
          <a:lstStyle/>
          <a:p>
            <a:r>
              <a:rPr lang="zh-CN" altLang="en-US" sz="2800" b="1" dirty="0" smtClean="0">
                <a:solidFill>
                  <a:srgbClr val="C00000"/>
                </a:solidFill>
                <a:latin typeface="黑体" pitchFamily="49" charset="-122"/>
                <a:ea typeface="黑体" pitchFamily="49" charset="-122"/>
                <a:cs typeface="宋体" pitchFamily="2" charset="-122"/>
              </a:rPr>
              <a:t>：</a:t>
            </a:r>
            <a:r>
              <a:rPr lang="zh-CN" altLang="zh-CN" sz="2800" b="1" dirty="0" smtClean="0">
                <a:solidFill>
                  <a:srgbClr val="C00000"/>
                </a:solidFill>
                <a:latin typeface="黑体" pitchFamily="49" charset="-122"/>
                <a:ea typeface="黑体" pitchFamily="49" charset="-122"/>
                <a:cs typeface="宋体" pitchFamily="2" charset="-122"/>
              </a:rPr>
              <a:t>干部考察不严不实</a:t>
            </a:r>
            <a:r>
              <a:rPr lang="zh-CN" altLang="en-US" sz="2800" b="1" dirty="0" smtClean="0">
                <a:solidFill>
                  <a:srgbClr val="C00000"/>
                </a:solidFill>
                <a:latin typeface="黑体" pitchFamily="49" charset="-122"/>
                <a:ea typeface="黑体" pitchFamily="49" charset="-122"/>
                <a:cs typeface="宋体" pitchFamily="2" charset="-122"/>
              </a:rPr>
              <a:t>被问责</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1723549" cy="461665"/>
              </a:xfrm>
              <a:prstGeom prst="rect">
                <a:avLst/>
              </a:prstGeom>
              <a:noFill/>
            </p:spPr>
            <p:txBody>
              <a:bodyPr wrap="none" rtlCol="0">
                <a:spAutoFit/>
              </a:bodyPr>
              <a:lstStyle/>
              <a:p>
                <a:r>
                  <a:rPr lang="zh-CN" altLang="en-US" sz="2400" b="1" dirty="0" smtClean="0">
                    <a:solidFill>
                      <a:srgbClr val="A92F2F"/>
                    </a:solidFill>
                    <a:latin typeface="微软雅黑" panose="020B0503020204020204" pitchFamily="34" charset="-122"/>
                    <a:ea typeface="微软雅黑" panose="020B0503020204020204" pitchFamily="34" charset="-122"/>
                  </a:rPr>
                  <a:t>致敬纪检人</a:t>
                </a:r>
                <a:endParaRPr lang="zh-CN" altLang="en-US" sz="2400" b="1" dirty="0">
                  <a:solidFill>
                    <a:srgbClr val="A92F2F"/>
                  </a:solidFill>
                  <a:latin typeface="微软雅黑" panose="020B0503020204020204" pitchFamily="34" charset="-122"/>
                  <a:ea typeface="微软雅黑" panose="020B0503020204020204" pitchFamily="34" charset="-122"/>
                </a:endParaRPr>
              </a:p>
            </p:txBody>
          </p:sp>
        </p:grpSp>
      </p:grpSp>
      <p:sp>
        <p:nvSpPr>
          <p:cNvPr id="25" name="TextBox 24"/>
          <p:cNvSpPr txBox="1"/>
          <p:nvPr/>
        </p:nvSpPr>
        <p:spPr>
          <a:xfrm>
            <a:off x="4543425" y="3943350"/>
            <a:ext cx="2838450" cy="307777"/>
          </a:xfrm>
          <a:prstGeom prst="rect">
            <a:avLst/>
          </a:prstGeom>
          <a:noFill/>
        </p:spPr>
        <p:txBody>
          <a:bodyPr wrap="square" rtlCol="0">
            <a:spAutoFit/>
          </a:bodyPr>
          <a:lstStyle/>
          <a:p>
            <a:r>
              <a:rPr lang="zh-CN" altLang="en-US" sz="1400" dirty="0" smtClean="0"/>
              <a:t>“</a:t>
            </a:r>
            <a:endParaRPr lang="zh-CN" altLang="en-US" dirty="0"/>
          </a:p>
        </p:txBody>
      </p:sp>
      <p:sp>
        <p:nvSpPr>
          <p:cNvPr id="27" name="矩形 26"/>
          <p:cNvSpPr/>
          <p:nvPr/>
        </p:nvSpPr>
        <p:spPr>
          <a:xfrm>
            <a:off x="879232" y="1594338"/>
            <a:ext cx="8261594" cy="4573560"/>
          </a:xfrm>
          <a:prstGeom prst="rect">
            <a:avLst/>
          </a:prstGeom>
        </p:spPr>
        <p:txBody>
          <a:bodyPr wrap="square">
            <a:spAutoFit/>
          </a:bodyPr>
          <a:lstStyle/>
          <a:p>
            <a:pPr>
              <a:lnSpc>
                <a:spcPct val="80000"/>
              </a:lnSpc>
            </a:pPr>
            <a:r>
              <a:rPr lang="zh-CN" altLang="en-US" sz="2800" b="1" dirty="0" smtClean="0">
                <a:latin typeface="宋体" pitchFamily="2" charset="-122"/>
                <a:ea typeface="宋体" pitchFamily="2" charset="-122"/>
              </a:rPr>
              <a:t>旗下立过誓，</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时刻听召唤。</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忠诚干净担当，</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赤诚干纪检。</a:t>
            </a:r>
          </a:p>
          <a:p>
            <a:pPr>
              <a:lnSpc>
                <a:spcPct val="80000"/>
              </a:lnSpc>
            </a:pPr>
            <a:r>
              <a:rPr lang="zh-CN" altLang="en-US" sz="2800" b="1" dirty="0" smtClean="0">
                <a:latin typeface="宋体" pitchFamily="2" charset="-122"/>
                <a:ea typeface="宋体" pitchFamily="2" charset="-122"/>
              </a:rPr>
              <a:t>践行四种形态，咬耳扯袖红脸，纪律挺在前。</a:t>
            </a:r>
          </a:p>
          <a:p>
            <a:pPr>
              <a:lnSpc>
                <a:spcPct val="80000"/>
              </a:lnSpc>
            </a:pPr>
            <a:r>
              <a:rPr lang="zh-CN" altLang="en-US" sz="2800" b="1" dirty="0" smtClean="0">
                <a:latin typeface="宋体" pitchFamily="2" charset="-122"/>
                <a:ea typeface="宋体" pitchFamily="2" charset="-122"/>
              </a:rPr>
              <a:t>对党要忠诚，</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工作有信念。</a:t>
            </a:r>
          </a:p>
          <a:p>
            <a:pPr>
              <a:lnSpc>
                <a:spcPct val="80000"/>
              </a:lnSpc>
            </a:pPr>
            <a:r>
              <a:rPr lang="zh-CN" altLang="en-US" sz="2800" b="1" dirty="0" smtClean="0">
                <a:latin typeface="宋体" pitchFamily="2" charset="-122"/>
                <a:ea typeface="宋体" pitchFamily="2" charset="-122"/>
              </a:rPr>
              <a:t>除贪腐，办铁案，敢亮剑。</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六中全会发声，</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治党要从严。</a:t>
            </a:r>
          </a:p>
          <a:p>
            <a:pPr>
              <a:lnSpc>
                <a:spcPct val="80000"/>
              </a:lnSpc>
            </a:pPr>
            <a:r>
              <a:rPr lang="zh-CN" altLang="en-US" sz="2800" b="1" dirty="0" smtClean="0">
                <a:latin typeface="宋体" pitchFamily="2" charset="-122"/>
                <a:ea typeface="宋体" pitchFamily="2" charset="-122"/>
              </a:rPr>
              <a:t>监督执纪问责，打虎拍蝇灭蚊，筑牢防腐线。</a:t>
            </a:r>
          </a:p>
          <a:p>
            <a:pPr>
              <a:lnSpc>
                <a:spcPct val="80000"/>
              </a:lnSpc>
            </a:pPr>
            <a:r>
              <a:rPr lang="zh-CN" altLang="en-US" sz="2800" b="1" dirty="0" smtClean="0">
                <a:latin typeface="宋体" pitchFamily="2" charset="-122"/>
                <a:ea typeface="宋体" pitchFamily="2" charset="-122"/>
              </a:rPr>
              <a:t>心底若无私，</a:t>
            </a:r>
            <a:endParaRPr lang="en-US" altLang="zh-CN" sz="2800" b="1" dirty="0" smtClean="0">
              <a:latin typeface="宋体" pitchFamily="2" charset="-122"/>
              <a:ea typeface="宋体" pitchFamily="2" charset="-122"/>
            </a:endParaRPr>
          </a:p>
          <a:p>
            <a:pPr>
              <a:lnSpc>
                <a:spcPct val="80000"/>
              </a:lnSpc>
            </a:pPr>
            <a:r>
              <a:rPr lang="zh-CN" altLang="en-US" sz="2800" b="1" dirty="0" smtClean="0">
                <a:latin typeface="宋体" pitchFamily="2" charset="-122"/>
                <a:ea typeface="宋体" pitchFamily="2" charset="-122"/>
              </a:rPr>
              <a:t>天地自然宽。</a:t>
            </a:r>
            <a:endParaRPr lang="zh-CN" altLang="en-US" sz="2800" b="1" dirty="0">
              <a:latin typeface="宋体" pitchFamily="2" charset="-122"/>
              <a:ea typeface="宋体" pitchFamily="2" charset="-122"/>
            </a:endParaRPr>
          </a:p>
        </p:txBody>
      </p:sp>
      <p:pic>
        <p:nvPicPr>
          <p:cNvPr id="2050" name="Picture 2" descr="http://pic.qiantucdn.com/58pic/16/89/01/90c58PICBZG_1024.jpg!/fw/1000/watermark/url/L3dhdGVybWFyay12MS4zLnBuZw==/align/center"/>
          <p:cNvPicPr>
            <a:picLocks noChangeAspect="1" noChangeArrowheads="1"/>
          </p:cNvPicPr>
          <p:nvPr/>
        </p:nvPicPr>
        <p:blipFill>
          <a:blip r:embed="rId4" cstate="print"/>
          <a:srcRect/>
          <a:stretch>
            <a:fillRect/>
          </a:stretch>
        </p:blipFill>
        <p:spPr bwMode="auto">
          <a:xfrm>
            <a:off x="7831014" y="1066800"/>
            <a:ext cx="4359399" cy="5792787"/>
          </a:xfrm>
          <a:prstGeom prst="rect">
            <a:avLst/>
          </a:prstGeom>
          <a:noFill/>
        </p:spPr>
      </p:pic>
    </p:spTree>
    <p:extLst>
      <p:ext uri="{BB962C8B-B14F-4D97-AF65-F5344CB8AC3E}">
        <p14:creationId xmlns="" xmlns:p14="http://schemas.microsoft.com/office/powerpoint/2010/main" val="18223721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5</a:t>
                </a:r>
                <a:r>
                  <a:rPr lang="zh-CN" altLang="en-US" sz="2400" b="1" dirty="0" smtClean="0"/>
                  <a:t>、</a:t>
                </a:r>
                <a:r>
                  <a:rPr lang="zh-CN" altLang="en-US" sz="2400" b="1" dirty="0" smtClean="0"/>
                  <a:t>共产党员要发挥好三个作用</a:t>
                </a:r>
                <a:endParaRPr lang="zh-CN" altLang="en-US" sz="2400" dirty="0"/>
              </a:p>
            </p:txBody>
          </p:sp>
        </p:grpSp>
      </p:grpSp>
      <p:sp>
        <p:nvSpPr>
          <p:cNvPr id="16" name="Rectangle 24"/>
          <p:cNvSpPr/>
          <p:nvPr/>
        </p:nvSpPr>
        <p:spPr>
          <a:xfrm>
            <a:off x="355408" y="1909462"/>
            <a:ext cx="8225884" cy="2308320"/>
          </a:xfrm>
          <a:prstGeom prst="rect">
            <a:avLst/>
          </a:prstGeom>
        </p:spPr>
        <p:txBody>
          <a:bodyPr wrap="square" lIns="91436" tIns="45718" rIns="91436" bIns="45718">
            <a:spAutoFit/>
          </a:bodyPr>
          <a:lstStyle/>
          <a:p>
            <a:r>
              <a:rPr lang="zh-CN" altLang="en-US" sz="2400" dirty="0" smtClean="0"/>
              <a:t>       每一位党员干部均是森林内的一棵树，也是护林员。守护森林、守护 生态是每一位党员干部的责任。 森林中，必有源源不断的新苗注入活力；必有杂草争夺营养；必有 病虫害磨砺成长。营造风清气正的良好政治生态，就是要发挥每一位 “护林员”的作用，推进党内“除杂草、治病树、护新苗”，守护 “森林”，守护 “生态”。</a:t>
            </a:r>
          </a:p>
        </p:txBody>
      </p:sp>
      <p:pic>
        <p:nvPicPr>
          <p:cNvPr id="14338" name="Picture 2" descr="http://download.5tu.cn/attachments/month_1306/1306071052ad16d365e0dff3fc.jpg"/>
          <p:cNvPicPr>
            <a:picLocks noChangeAspect="1" noChangeArrowheads="1"/>
          </p:cNvPicPr>
          <p:nvPr/>
        </p:nvPicPr>
        <p:blipFill>
          <a:blip r:embed="rId4" cstate="print"/>
          <a:srcRect/>
          <a:stretch>
            <a:fillRect/>
          </a:stretch>
        </p:blipFill>
        <p:spPr bwMode="auto">
          <a:xfrm>
            <a:off x="8639908" y="1899138"/>
            <a:ext cx="3550505" cy="3975711"/>
          </a:xfrm>
          <a:prstGeom prst="rect">
            <a:avLst/>
          </a:prstGeom>
          <a:noFill/>
        </p:spPr>
      </p:pic>
    </p:spTree>
    <p:extLst>
      <p:ext uri="{BB962C8B-B14F-4D97-AF65-F5344CB8AC3E}">
        <p14:creationId xmlns="" xmlns:p14="http://schemas.microsoft.com/office/powerpoint/2010/main" val="24639470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5</a:t>
                </a:r>
                <a:r>
                  <a:rPr lang="zh-CN" altLang="en-US" sz="2400" b="1" dirty="0" smtClean="0"/>
                  <a:t>、</a:t>
                </a:r>
                <a:r>
                  <a:rPr lang="zh-CN" altLang="en-US" sz="2400" b="1" dirty="0" smtClean="0"/>
                  <a:t>共产党员要发挥好三个作用</a:t>
                </a:r>
                <a:endParaRPr lang="zh-CN" altLang="en-US" sz="2400" dirty="0"/>
              </a:p>
            </p:txBody>
          </p:sp>
        </p:grpSp>
      </p:grpSp>
      <p:sp>
        <p:nvSpPr>
          <p:cNvPr id="7" name="矩形 6"/>
          <p:cNvSpPr/>
          <p:nvPr/>
        </p:nvSpPr>
        <p:spPr>
          <a:xfrm>
            <a:off x="484744" y="2508738"/>
            <a:ext cx="7932425" cy="2677656"/>
          </a:xfrm>
          <a:prstGeom prst="rect">
            <a:avLst/>
          </a:prstGeom>
        </p:spPr>
        <p:txBody>
          <a:bodyPr wrap="square">
            <a:spAutoFit/>
          </a:bodyPr>
          <a:lstStyle/>
          <a:p>
            <a:r>
              <a:rPr lang="en-US" altLang="zh-CN" sz="2400" b="1" dirty="0" smtClean="0"/>
              <a:t>——</a:t>
            </a:r>
            <a:r>
              <a:rPr lang="zh-CN" altLang="en-US" sz="2400" b="1" dirty="0" smtClean="0"/>
              <a:t>发挥护林员除草作用，净化森林环境。</a:t>
            </a:r>
            <a:r>
              <a:rPr lang="zh-CN" altLang="en-US" sz="2400" dirty="0" smtClean="0"/>
              <a:t>党群干群关系是关乎执政党生死存亡的重大政治问题，密切党群干群关系，始终保持党同人民群众的血肉联系，是我们党治国理政的根基。少数基层党员干部党性修养不足，不以服务群众为己任，成为组织里的 杂草。只有发挥护林员的除草作用，用好纪律武器，坚决拔掉违法乱纪的杂草，才能使森林环境更清、更纯。</a:t>
            </a:r>
          </a:p>
        </p:txBody>
      </p:sp>
      <p:pic>
        <p:nvPicPr>
          <p:cNvPr id="146434" name="Picture 2" descr="http://bpic.588ku.com/element_origin_min_pic/16/07/19/11578d9bc4a8071.jpg"/>
          <p:cNvPicPr>
            <a:picLocks noChangeAspect="1" noChangeArrowheads="1"/>
          </p:cNvPicPr>
          <p:nvPr/>
        </p:nvPicPr>
        <p:blipFill>
          <a:blip r:embed="rId3" cstate="print"/>
          <a:srcRect/>
          <a:stretch>
            <a:fillRect/>
          </a:stretch>
        </p:blipFill>
        <p:spPr bwMode="auto">
          <a:xfrm>
            <a:off x="8323385" y="2414954"/>
            <a:ext cx="3562228" cy="32019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4638100" y="1262838"/>
            <a:ext cx="738130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画像</a:t>
            </a:r>
            <a:r>
              <a:rPr kumimoji="0" lang="en-US" altLang="zh-CN"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1</a:t>
            </a:r>
            <a:r>
              <a:rPr kumimoji="0" lang="zh-CN" altLang="en-US"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：台上大谈廉洁 台下大搞腐败</a:t>
            </a: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全面从严治党、坚决反对腐败，是保持党的肌体健康的重要战略举措，深得党心民心。目前，反腐败斗争压倒性态势已经形成并巩固发展。在反腐高压面前，少数党员领导干部大搞“两面”把戏，张口“廉洁”、闭口“从严”，貌似“反腐斗士”，实际是“伪君子”，背地里大行贪腐之实。全国政协原副主席</a:t>
            </a:r>
            <a:r>
              <a:rPr kumimoji="0" lang="zh-CN" altLang="en-US"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苏荣</a:t>
            </a:r>
            <a:r>
              <a:rPr kumimoji="0" lang="zh-CN" altLang="en-US"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曾痛陈“党风廉政建设关系人心向背和党的生死存亡”，背地里自己却做了“权钱交易所所长”；“‘全家腐’必然是‘全家哭’”是河北省委原书记</a:t>
            </a:r>
            <a:r>
              <a:rPr kumimoji="0" lang="zh-CN" altLang="en-US"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周本顺</a:t>
            </a:r>
            <a:r>
              <a:rPr kumimoji="0" lang="zh-CN" altLang="en-US"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的“反腐金句”，而自身却为其作了注脚。</a:t>
            </a: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pic>
        <p:nvPicPr>
          <p:cNvPr id="150531" name="Picture 3" descr="https://ps.ssl.qhimg.com/dr/_110_100/t0162dd0057ec75c5b2.jpg#1529392469#1529392469"/>
          <p:cNvPicPr>
            <a:picLocks noChangeAspect="1" noChangeArrowheads="1"/>
          </p:cNvPicPr>
          <p:nvPr/>
        </p:nvPicPr>
        <p:blipFill>
          <a:blip r:embed="rId3" cstate="print"/>
          <a:srcRect/>
          <a:stretch>
            <a:fillRect/>
          </a:stretch>
        </p:blipFill>
        <p:spPr bwMode="auto">
          <a:xfrm>
            <a:off x="363559" y="1311007"/>
            <a:ext cx="3669180" cy="4230477"/>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5</a:t>
                </a:r>
                <a:r>
                  <a:rPr lang="zh-CN" altLang="en-US" sz="2400" b="1" dirty="0" smtClean="0"/>
                  <a:t>、</a:t>
                </a:r>
                <a:r>
                  <a:rPr lang="zh-CN" altLang="en-US" sz="2400" b="1" dirty="0" smtClean="0"/>
                  <a:t>共产党员要发挥好三个作用</a:t>
                </a:r>
                <a:endParaRPr lang="zh-CN" altLang="en-US" sz="2400" dirty="0"/>
              </a:p>
            </p:txBody>
          </p:sp>
        </p:grpSp>
      </p:grpSp>
      <p:sp>
        <p:nvSpPr>
          <p:cNvPr id="7" name="矩形 6"/>
          <p:cNvSpPr/>
          <p:nvPr/>
        </p:nvSpPr>
        <p:spPr>
          <a:xfrm>
            <a:off x="308472" y="2567354"/>
            <a:ext cx="7417035" cy="1569660"/>
          </a:xfrm>
          <a:prstGeom prst="rect">
            <a:avLst/>
          </a:prstGeom>
        </p:spPr>
        <p:txBody>
          <a:bodyPr wrap="square">
            <a:spAutoFit/>
          </a:bodyPr>
          <a:lstStyle/>
          <a:p>
            <a:r>
              <a:rPr lang="en-US" altLang="zh-CN" sz="2400" b="1" dirty="0" smtClean="0"/>
              <a:t>——</a:t>
            </a:r>
            <a:r>
              <a:rPr lang="zh-CN" altLang="en-US" sz="2400" b="1" dirty="0" smtClean="0"/>
              <a:t>发挥护林员治病作用，肃清森林病害。</a:t>
            </a:r>
            <a:r>
              <a:rPr lang="zh-CN" altLang="en-US" sz="2400" dirty="0" smtClean="0"/>
              <a:t>人民对美好生活的向往，就是全体党员干部不懈奋斗的目标。只有发挥护林员治病作用，规范行为，才能肃清森林病害。</a:t>
            </a:r>
          </a:p>
        </p:txBody>
      </p:sp>
      <p:pic>
        <p:nvPicPr>
          <p:cNvPr id="148484" name="Picture 4" descr="http://img1.cache.netease.com/catchpic/A/AF/AF20222738C0807A173BEA0FAC075412.jpg"/>
          <p:cNvPicPr>
            <a:picLocks noChangeAspect="1" noChangeArrowheads="1"/>
          </p:cNvPicPr>
          <p:nvPr/>
        </p:nvPicPr>
        <p:blipFill>
          <a:blip r:embed="rId3" cstate="print"/>
          <a:srcRect/>
          <a:stretch>
            <a:fillRect/>
          </a:stretch>
        </p:blipFill>
        <p:spPr bwMode="auto">
          <a:xfrm>
            <a:off x="8077198" y="2696307"/>
            <a:ext cx="3902197" cy="3295773"/>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4374916" cy="461665"/>
              </a:xfrm>
              <a:prstGeom prst="rect">
                <a:avLst/>
              </a:prstGeom>
              <a:noFill/>
            </p:spPr>
            <p:txBody>
              <a:bodyPr wrap="none" rtlCol="0">
                <a:spAutoFit/>
              </a:bodyPr>
              <a:lstStyle/>
              <a:p>
                <a:r>
                  <a:rPr lang="en-US" altLang="zh-CN" sz="2400" b="1" dirty="0" smtClean="0"/>
                  <a:t>5</a:t>
                </a:r>
                <a:r>
                  <a:rPr lang="zh-CN" altLang="en-US" sz="2400" b="1" dirty="0" smtClean="0"/>
                  <a:t>、</a:t>
                </a:r>
                <a:r>
                  <a:rPr lang="zh-CN" altLang="en-US" sz="2400" b="1" dirty="0" smtClean="0"/>
                  <a:t>共产党员要发挥好三个作用</a:t>
                </a:r>
                <a:endParaRPr lang="zh-CN" altLang="en-US" sz="2400" dirty="0"/>
              </a:p>
            </p:txBody>
          </p:sp>
        </p:grpSp>
      </p:grpSp>
      <p:sp>
        <p:nvSpPr>
          <p:cNvPr id="7" name="矩形 6"/>
          <p:cNvSpPr/>
          <p:nvPr/>
        </p:nvSpPr>
        <p:spPr>
          <a:xfrm>
            <a:off x="691662" y="2180492"/>
            <a:ext cx="6940061" cy="2585323"/>
          </a:xfrm>
          <a:prstGeom prst="rect">
            <a:avLst/>
          </a:prstGeom>
        </p:spPr>
        <p:txBody>
          <a:bodyPr wrap="square">
            <a:spAutoFit/>
          </a:bodyPr>
          <a:lstStyle/>
          <a:p>
            <a:r>
              <a:rPr lang="en-US" altLang="zh-CN" sz="2400" b="1" dirty="0" smtClean="0"/>
              <a:t>——</a:t>
            </a:r>
            <a:r>
              <a:rPr lang="zh-CN" altLang="en-US" sz="2400" b="1" dirty="0" smtClean="0"/>
              <a:t>发挥护林员呵护作用，营造森林美景。</a:t>
            </a:r>
            <a:r>
              <a:rPr lang="zh-CN" altLang="en-US" sz="2400" dirty="0" smtClean="0"/>
              <a:t>政治环境是党风、政风、社会风气的综合反映，影响着党员干部的价值取向和为政行为。尤其是政治环境中的 新苗，更易被腐蚀。只有发挥护林员呵护作用，在狂风暴雨中守护幼苗 ，才能育出不忘初心的大树，营造为民务实之美景。</a:t>
            </a:r>
          </a:p>
          <a:p>
            <a:endParaRPr lang="zh-CN" altLang="en-US" dirty="0"/>
          </a:p>
        </p:txBody>
      </p:sp>
      <p:pic>
        <p:nvPicPr>
          <p:cNvPr id="149506" name="Picture 2" descr="http://photocdn.sohu.com/20130908/Img386136124.jpg"/>
          <p:cNvPicPr>
            <a:picLocks noChangeAspect="1" noChangeArrowheads="1"/>
          </p:cNvPicPr>
          <p:nvPr/>
        </p:nvPicPr>
        <p:blipFill>
          <a:blip r:embed="rId3" cstate="print"/>
          <a:srcRect/>
          <a:stretch>
            <a:fillRect/>
          </a:stretch>
        </p:blipFill>
        <p:spPr bwMode="auto">
          <a:xfrm>
            <a:off x="7901355" y="2215662"/>
            <a:ext cx="3843582" cy="350678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1084384"/>
            <a:chOff x="0" y="116032"/>
            <a:chExt cx="12190413" cy="1084384"/>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830997"/>
              <a:chOff x="0" y="511311"/>
              <a:chExt cx="12190413" cy="830997"/>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3759362" cy="830997"/>
              </a:xfrm>
              <a:prstGeom prst="rect">
                <a:avLst/>
              </a:prstGeom>
              <a:noFill/>
            </p:spPr>
            <p:txBody>
              <a:bodyPr wrap="none" rtlCol="0">
                <a:spAutoFit/>
              </a:bodyPr>
              <a:lstStyle/>
              <a:p>
                <a:r>
                  <a:rPr lang="en-US" altLang="zh-CN" sz="2400" b="1" dirty="0" smtClean="0"/>
                  <a:t>6</a:t>
                </a:r>
                <a:r>
                  <a:rPr lang="zh-CN" altLang="en-US" sz="2400" b="1" dirty="0" smtClean="0"/>
                  <a:t>、</a:t>
                </a:r>
                <a:r>
                  <a:rPr lang="zh-CN" altLang="zh-CN" sz="2400" b="1" dirty="0" smtClean="0"/>
                  <a:t>“老好人”实为老害人</a:t>
                </a:r>
                <a:endParaRPr lang="zh-CN" altLang="zh-CN" sz="2400" dirty="0" smtClean="0"/>
              </a:p>
              <a:p>
                <a:endParaRPr lang="zh-CN" altLang="en-US" sz="2400" dirty="0"/>
              </a:p>
            </p:txBody>
          </p:sp>
        </p:grpSp>
      </p:grpSp>
      <p:sp>
        <p:nvSpPr>
          <p:cNvPr id="1025" name="Rectangle 1"/>
          <p:cNvSpPr>
            <a:spLocks noChangeArrowheads="1"/>
          </p:cNvSpPr>
          <p:nvPr/>
        </p:nvSpPr>
        <p:spPr bwMode="auto">
          <a:xfrm>
            <a:off x="0" y="1206777"/>
            <a:ext cx="12190413"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000000"/>
                </a:solidFill>
                <a:latin typeface="微软雅黑" pitchFamily="34" charset="-122"/>
                <a:ea typeface="微软雅黑" pitchFamily="34" charset="-122"/>
                <a:cs typeface="宋体" pitchFamily="2" charset="-122"/>
              </a:rPr>
              <a:t>       </a:t>
            </a:r>
            <a:r>
              <a:rPr kumimoji="0" 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据媒体报道，湖南省政协原副主席童名谦将于</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6</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月底刑满释放，成为十八大后首个刑满出狱的落马省部级官员。作为十八大后第一位因玩忽职守而锒铛入狱的高官，在庭审上辩称自己</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没贪一分钱</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的所谓</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清官</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，童名谦案以及与之联系的衡阳破坏选举案的独特警示意义就在于告诫人们：</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altLang="en-US" sz="2000"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式的不担当不作为，其危害丝毫不逊于腐败，在全面从严治党向纵深推进的背景下，这类人也将成为零容忍的对象。</a:t>
            </a:r>
            <a:endPar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6" name="Rectangle 2"/>
          <p:cNvSpPr>
            <a:spLocks noChangeArrowheads="1"/>
          </p:cNvSpPr>
          <p:nvPr/>
        </p:nvSpPr>
        <p:spPr bwMode="auto">
          <a:xfrm>
            <a:off x="0" y="2569517"/>
            <a:ext cx="12190413"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平时监督失明失聪。</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对身边同志出现的苗头性、倾向性问题视若无睹，装没看见；听到对身边同志工作生活中的不良反映装聋作哑，置若罔闻；开展批评与自我批评时，搞 </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思想按摩</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微风拂面</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，自我批评谈困难，相互批评提希望，说者乐呵呵，听者美滋滋，皆大欢喜。</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出现问题遮着盖着。</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对于辖地的歪风邪气，不管不顾，上级不抓不出手，出手也要留一手。对待下属违规违纪包庇纵容，要么不闻不问，要么高举轻放，企图大事化小、小事化了。面对组织调查时有的甚至还遮着护着，帮着打圆场、说谎话，比如商务部中国对外贸易中心原副主任文仲亮，对部下多次聚众赌博的情况明明知晓却一再放任，甚至编造理由欺骗组织，可谓</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护犊子</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护到了家。</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面对矛盾绕着走。</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有的对工作要求不高，不求有功但求无过，只要不出</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乱子</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不捅</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娄子</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，马马虎虎过得去就行，满足于做</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太平官</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。有的小算盘打得精，是非面前不开口，遇到矛盾绕着走，群众诉求躲着行，讨欢心的事抢着干，得罪人的事往外推。有的遇到问题不敢抓、不敢管，能拖就拖，导致很多小事拖大、大事拖</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炸</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想方设法邀功讨好。</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有的单位一把手自居清廉，却打着为职工谋取利益的旗号，动歪脑筋侵占国家、群众利益违规发放福利。这些被处理者往往不以为然，甚至还满腹委屈，可见这种利益均沾式的好人主义的伪装性、迷惑性。</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16032"/>
            <a:ext cx="12190413" cy="1084384"/>
            <a:chOff x="0" y="116032"/>
            <a:chExt cx="12190413" cy="1084384"/>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830997"/>
              <a:chOff x="0" y="511311"/>
              <a:chExt cx="12190413" cy="830997"/>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3262432" cy="830997"/>
              </a:xfrm>
              <a:prstGeom prst="rect">
                <a:avLst/>
              </a:prstGeom>
              <a:noFill/>
            </p:spPr>
            <p:txBody>
              <a:bodyPr wrap="none" rtlCol="0">
                <a:spAutoFit/>
              </a:bodyPr>
              <a:lstStyle/>
              <a:p>
                <a:r>
                  <a:rPr lang="zh-CN" altLang="zh-CN" sz="2400" b="1" dirty="0" smtClean="0"/>
                  <a:t>“老好人”实为老害人</a:t>
                </a:r>
                <a:endParaRPr lang="zh-CN" altLang="zh-CN" sz="2400" dirty="0" smtClean="0"/>
              </a:p>
              <a:p>
                <a:endParaRPr lang="zh-CN" altLang="en-US" sz="2400" dirty="0"/>
              </a:p>
            </p:txBody>
          </p:sp>
        </p:grpSp>
      </p:grpSp>
      <p:sp>
        <p:nvSpPr>
          <p:cNvPr id="1026" name="Rectangle 2"/>
          <p:cNvSpPr>
            <a:spLocks noChangeArrowheads="1"/>
          </p:cNvSpPr>
          <p:nvPr/>
        </p:nvSpPr>
        <p:spPr bwMode="auto">
          <a:xfrm>
            <a:off x="0" y="4108400"/>
            <a:ext cx="12190413"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60769" name="Rectangle 1"/>
          <p:cNvSpPr>
            <a:spLocks noChangeArrowheads="1"/>
          </p:cNvSpPr>
          <p:nvPr/>
        </p:nvSpPr>
        <p:spPr bwMode="auto">
          <a:xfrm>
            <a:off x="0" y="1034858"/>
            <a:ext cx="12190413"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有的是怕得罪人，影响仕途。</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这些</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之所以不愿批评人、得罪人，很大程度上是想换取</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群众基础好</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的</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美誉</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，宁让规矩破个洞，不让感情裂条缝，看似与人为善，实则圆滑世故，只为自己多栽花少栽刺、多交友少树敌，谋求的是自己顺畅的升迁之路。</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有的是自己屁股不干净，怕管得太狠引火上身。</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他们口口声声为单位名誉考虑、为某人前途着想，要求点到即止、不事声张，其实是私心作祟，或是生怕顺藤摸瓜被揭老底，或是为自己营造一个宽松软的</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避风港</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。比如广东省监察厅原厅长钟世坚就曾给茂名市纪委书记打电话，让其查处化州市纪委原书记陈重光时</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不要把事情搞大</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，事后钟坦诚</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我也担心再深挖，就挖到自己这里来</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有的对全面从严治党并非真心认同。</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他们对全面从严治党不以为然，对党中央要求心怀抵触，于是自行一套，以</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的面目、</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开明绅士</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的形象，对纪律规矩松绑减码，将全面从严治党压力层层消减。</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有的是为了显示能耐，树立威望。</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如有些违规发放津补贴者、组织单位员工公款旅游者、躲到地下搞单位聚餐者，无非是想钻政策的空子，向职工显示自己有能耐有本事，以博得美名、笼络人心。就像辽宁开原市物价局局长邱伟对前任违规发放津补贴和福利行为不果断纠正，仍决定继续违规发放，就是怕对比之下</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失了人心</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丢了权威</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还有的是政治定力不够，腰杆不硬、底气不足。</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或是自忖资历尚浅不便多言，或是觉得初来乍到脚跟不稳，或是性格懦弱、能力不足，或是缺乏担当、只想</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阿弥陀佛</a:t>
            </a:r>
            <a:r>
              <a:rPr kumimoji="0" 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熬到年头</a:t>
            </a:r>
            <a:r>
              <a:rPr kumimoji="0" lang="zh-CN" altLang="zh-CN" b="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原因林林总总，归根到底，都是私心作祟、党性不强。</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0" y="1390386"/>
            <a:ext cx="1219041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一无立场、二无原则、三无底线的好人主义，实际上是侵蚀党内良好政治生态的害人主义、坏人主义。</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们用庸俗的得失观看问题，用扭曲的人际观判对错，用狭隘的利害观干事业，模糊了是非原则，麻痹了真假、善恶标准，是对同志、对组织、对党对事业的极端不负责任。正如媒体报道，当年衡阳贿选案中，三名花了钱却落选的企业老板竟堂而皇之在办公室堵住童名谦讨要说法，作为市委书记，正常的做法是，当场作出批示、要求有关方面彻查贿选问题，童竟然作出批示要求将钱款予以退还。 </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到如此地步，令人咂舌，难怪衡阳当年政治生态恶化至此。</a:t>
            </a:r>
            <a:endParaRPr kumimoji="0" lang="zh-CN" sz="2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我们党是靠革命理想和铁的纪律组织起来的政党，是先锋队组织，绝不能成为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集合体，决不允许打酱油、糊边界、无原则的</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存在，正如习近平总书记曾斩钉截铁说过，</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你在消极腐败现象面前当好人，在党和人民面前就当不成好人，二者不可兼得。</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黄钟大吕，重锤警音，披着</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老好人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外衣的</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老害人</a:t>
            </a:r>
            <a:r>
              <a:rPr kumimoji="0" lang="zh-CN" sz="2400" i="0" u="none" strike="noStrike" cap="none" normalizeH="0" baseline="0" dirty="0" smtClean="0">
                <a:ln>
                  <a:noFill/>
                </a:ln>
                <a:solidFill>
                  <a:srgbClr val="000000"/>
                </a:solidFill>
                <a:effectLst/>
                <a:latin typeface="Calibri"/>
                <a:ea typeface="微软雅黑" pitchFamily="34" charset="-122"/>
                <a:cs typeface="宋体" pitchFamily="2" charset="-122"/>
              </a:rPr>
              <a:t>”</a:t>
            </a:r>
            <a:r>
              <a:rPr kumimoji="0" lang="zh-CN" sz="240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，当休矣！</a:t>
            </a:r>
            <a:endParaRPr kumimoji="0" lang="zh-CN" sz="2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2" name="组合 5"/>
          <p:cNvGrpSpPr/>
          <p:nvPr/>
        </p:nvGrpSpPr>
        <p:grpSpPr>
          <a:xfrm>
            <a:off x="0" y="116032"/>
            <a:ext cx="12190413" cy="1084384"/>
            <a:chOff x="0" y="116032"/>
            <a:chExt cx="12190413" cy="1084384"/>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组合 4"/>
            <p:cNvGrpSpPr/>
            <p:nvPr/>
          </p:nvGrpSpPr>
          <p:grpSpPr>
            <a:xfrm>
              <a:off x="0" y="369419"/>
              <a:ext cx="12190413" cy="830997"/>
              <a:chOff x="0" y="511311"/>
              <a:chExt cx="12190413" cy="830997"/>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3262432" cy="830997"/>
              </a:xfrm>
              <a:prstGeom prst="rect">
                <a:avLst/>
              </a:prstGeom>
              <a:noFill/>
            </p:spPr>
            <p:txBody>
              <a:bodyPr wrap="none" rtlCol="0">
                <a:spAutoFit/>
              </a:bodyPr>
              <a:lstStyle/>
              <a:p>
                <a:r>
                  <a:rPr lang="zh-CN" altLang="zh-CN" sz="2400" b="1" dirty="0" smtClean="0"/>
                  <a:t>“老好人”实为老害人</a:t>
                </a:r>
                <a:endParaRPr lang="zh-CN" altLang="zh-CN" sz="2400" dirty="0" smtClean="0"/>
              </a:p>
              <a:p>
                <a:endParaRPr lang="zh-CN" altLang="en-US" sz="2400" dirty="0"/>
              </a:p>
            </p:txBody>
          </p:sp>
        </p:gr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184731" cy="461665"/>
              </a:xfrm>
              <a:prstGeom prst="rect">
                <a:avLst/>
              </a:prstGeom>
              <a:noFill/>
            </p:spPr>
            <p:txBody>
              <a:bodyPr wrap="none" rtlCol="0">
                <a:spAutoFit/>
              </a:bodyPr>
              <a:lstStyle/>
              <a:p>
                <a:endParaRPr lang="zh-CN" altLang="en-US" sz="2400" dirty="0"/>
              </a:p>
            </p:txBody>
          </p:sp>
        </p:grpSp>
      </p:grpSp>
      <p:sp>
        <p:nvSpPr>
          <p:cNvPr id="1025" name="Rectangle 1"/>
          <p:cNvSpPr>
            <a:spLocks noChangeArrowheads="1"/>
          </p:cNvSpPr>
          <p:nvPr/>
        </p:nvSpPr>
        <p:spPr bwMode="auto">
          <a:xfrm>
            <a:off x="1" y="1703215"/>
            <a:ext cx="604826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从</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1957</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年到</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1986</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年，从</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34</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岁到</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63</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岁，黄旭华与老家亲人神秘</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失联</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30</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年。他去哪里了，做什么工作，家乡亲人多次写信询问，都得不到答案。只知道，父亲去世，他没有回家；二哥去世，他也没有回家。</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直到</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1987</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年，</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93</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岁的老母看了上海一家杂志上关于</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黄总设计师</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的报道</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赫赫而无名的人生</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，才终于明白，自己的儿子在为国家造核潜艇呢！她流着泪对全家人说：</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三哥（黄旭华）的事情，大家要谅解。</a:t>
            </a:r>
            <a:r>
              <a:rPr kumimoji="0" lang="zh-CN" altLang="en-US" sz="2000" b="0" i="0" u="none" strike="noStrike" cap="none" normalizeH="0" baseline="0" dirty="0" smtClean="0">
                <a:ln>
                  <a:noFill/>
                </a:ln>
                <a:solidFill>
                  <a:srgbClr val="000000"/>
                </a:solidFill>
                <a:effectLst/>
                <a:latin typeface="宋体"/>
                <a:ea typeface="微软雅黑" pitchFamily="34" charset="-122"/>
                <a:cs typeface="宋体" pitchFamily="2" charset="-122"/>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矩形 7"/>
          <p:cNvSpPr/>
          <p:nvPr/>
        </p:nvSpPr>
        <p:spPr>
          <a:xfrm>
            <a:off x="2181341" y="396607"/>
            <a:ext cx="7590620" cy="461665"/>
          </a:xfrm>
          <a:prstGeom prst="rect">
            <a:avLst/>
          </a:prstGeom>
        </p:spPr>
        <p:txBody>
          <a:bodyPr wrap="square">
            <a:spAutoFit/>
          </a:bodyPr>
          <a:lstStyle/>
          <a:p>
            <a:pPr lvl="0" indent="304800" fontAlgn="base">
              <a:spcBef>
                <a:spcPct val="0"/>
              </a:spcBef>
              <a:spcAft>
                <a:spcPct val="0"/>
              </a:spcAft>
            </a:pPr>
            <a:r>
              <a:rPr lang="zh-CN" altLang="en-US" sz="2400" b="1" dirty="0" smtClean="0">
                <a:solidFill>
                  <a:srgbClr val="000000"/>
                </a:solidFill>
                <a:latin typeface="微软雅黑" pitchFamily="34" charset="-122"/>
                <a:ea typeface="微软雅黑" pitchFamily="34" charset="-122"/>
                <a:cs typeface="宋体" pitchFamily="2" charset="-122"/>
              </a:rPr>
              <a:t>中国核潜艇之父黄旭华：</a:t>
            </a:r>
            <a:r>
              <a:rPr lang="zh-CN" altLang="en-US" sz="2400" b="1" dirty="0" smtClean="0">
                <a:solidFill>
                  <a:srgbClr val="000000"/>
                </a:solidFill>
                <a:latin typeface="宋体"/>
                <a:ea typeface="微软雅黑" pitchFamily="34" charset="-122"/>
                <a:cs typeface="宋体" pitchFamily="2" charset="-122"/>
              </a:rPr>
              <a:t>“</a:t>
            </a:r>
            <a:r>
              <a:rPr lang="zh-CN" altLang="en-US" sz="2400" b="1" dirty="0" smtClean="0">
                <a:solidFill>
                  <a:srgbClr val="000000"/>
                </a:solidFill>
                <a:latin typeface="微软雅黑" pitchFamily="34" charset="-122"/>
                <a:ea typeface="微软雅黑" pitchFamily="34" charset="-122"/>
                <a:cs typeface="宋体" pitchFamily="2" charset="-122"/>
              </a:rPr>
              <a:t>深潜</a:t>
            </a:r>
            <a:r>
              <a:rPr lang="zh-CN" altLang="en-US" sz="2400" b="1" dirty="0" smtClean="0">
                <a:solidFill>
                  <a:srgbClr val="000000"/>
                </a:solidFill>
                <a:latin typeface="宋体"/>
                <a:ea typeface="微软雅黑" pitchFamily="34" charset="-122"/>
                <a:cs typeface="宋体" pitchFamily="2" charset="-122"/>
              </a:rPr>
              <a:t>”</a:t>
            </a:r>
            <a:r>
              <a:rPr lang="zh-CN" altLang="en-US" sz="2400" b="1" dirty="0" smtClean="0">
                <a:solidFill>
                  <a:srgbClr val="000000"/>
                </a:solidFill>
                <a:latin typeface="微软雅黑" pitchFamily="34" charset="-122"/>
                <a:ea typeface="微软雅黑" pitchFamily="34" charset="-122"/>
                <a:cs typeface="宋体" pitchFamily="2" charset="-122"/>
              </a:rPr>
              <a:t>三十年</a:t>
            </a:r>
            <a:r>
              <a:rPr lang="zh-CN" altLang="en-US" sz="2400" b="1" dirty="0" smtClean="0">
                <a:solidFill>
                  <a:srgbClr val="000000"/>
                </a:solidFill>
                <a:latin typeface="Arial"/>
                <a:ea typeface="微软雅黑" pitchFamily="34" charset="-122"/>
                <a:cs typeface="宋体" pitchFamily="2" charset="-122"/>
              </a:rPr>
              <a:t> </a:t>
            </a:r>
            <a:r>
              <a:rPr lang="zh-CN" altLang="en-US" sz="2400" b="1" dirty="0" smtClean="0">
                <a:solidFill>
                  <a:srgbClr val="000000"/>
                </a:solidFill>
                <a:latin typeface="微软雅黑" pitchFamily="34" charset="-122"/>
                <a:ea typeface="微软雅黑" pitchFamily="34" charset="-122"/>
                <a:cs typeface="宋体" pitchFamily="2" charset="-122"/>
              </a:rPr>
              <a:t>为国铸重剑</a:t>
            </a:r>
            <a:endParaRPr lang="zh-CN" altLang="en-US" sz="2400" dirty="0" smtClean="0">
              <a:solidFill>
                <a:prstClr val="black"/>
              </a:solidFill>
              <a:latin typeface="Arial" pitchFamily="34" charset="0"/>
              <a:ea typeface="宋体" pitchFamily="2" charset="-122"/>
              <a:cs typeface="宋体" pitchFamily="2" charset="-122"/>
            </a:endParaRPr>
          </a:p>
        </p:txBody>
      </p:sp>
      <p:pic>
        <p:nvPicPr>
          <p:cNvPr id="1029" name="Picture 5" descr="http://www.ship.sh/attachment/images/201711/201711200717593544.jpg"/>
          <p:cNvPicPr>
            <a:picLocks noChangeAspect="1" noChangeArrowheads="1"/>
          </p:cNvPicPr>
          <p:nvPr/>
        </p:nvPicPr>
        <p:blipFill>
          <a:blip r:embed="rId3" cstate="print"/>
          <a:srcRect/>
          <a:stretch>
            <a:fillRect/>
          </a:stretch>
        </p:blipFill>
        <p:spPr bwMode="auto">
          <a:xfrm>
            <a:off x="6345716" y="1498294"/>
            <a:ext cx="5078776" cy="383387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184731" cy="461665"/>
              </a:xfrm>
              <a:prstGeom prst="rect">
                <a:avLst/>
              </a:prstGeom>
              <a:noFill/>
            </p:spPr>
            <p:txBody>
              <a:bodyPr wrap="none" rtlCol="0">
                <a:spAutoFit/>
              </a:bodyPr>
              <a:lstStyle/>
              <a:p>
                <a:endParaRPr lang="zh-CN" altLang="en-US" sz="2400" dirty="0"/>
              </a:p>
            </p:txBody>
          </p:sp>
        </p:grpSp>
      </p:grpSp>
      <p:sp>
        <p:nvSpPr>
          <p:cNvPr id="10" name="矩形 9"/>
          <p:cNvSpPr/>
          <p:nvPr/>
        </p:nvSpPr>
        <p:spPr>
          <a:xfrm>
            <a:off x="0" y="1024570"/>
            <a:ext cx="12190413" cy="6140664"/>
          </a:xfrm>
          <a:prstGeom prst="rect">
            <a:avLst/>
          </a:prstGeom>
        </p:spPr>
        <p:txBody>
          <a:bodyPr wrap="square">
            <a:spAutoFit/>
          </a:bodyPr>
          <a:lstStyle/>
          <a:p>
            <a:endParaRPr lang="zh-CN" altLang="en-US" dirty="0" smtClean="0"/>
          </a:p>
          <a:p>
            <a:r>
              <a:rPr lang="zh-CN" altLang="en-US" b="1" dirty="0" smtClean="0"/>
              <a:t>牛犇同志：</a:t>
            </a:r>
          </a:p>
          <a:p>
            <a:endParaRPr lang="zh-CN" altLang="en-US" b="1" dirty="0" smtClean="0"/>
          </a:p>
          <a:p>
            <a:r>
              <a:rPr lang="zh-CN" altLang="en-US" b="1" dirty="0" smtClean="0"/>
              <a:t>　　你好！得知你在耄耋之年加入了中国共产党，实现了自己的夙愿，我为此感到高兴。</a:t>
            </a:r>
          </a:p>
          <a:p>
            <a:endParaRPr lang="zh-CN" altLang="en-US" b="1" dirty="0" smtClean="0"/>
          </a:p>
          <a:p>
            <a:r>
              <a:rPr lang="zh-CN" altLang="en-US" b="1" dirty="0" smtClean="0"/>
              <a:t>　　你把党当作母亲，把入党当成神圣的事情，</a:t>
            </a:r>
            <a:r>
              <a:rPr lang="en-US" altLang="zh-CN" b="1" dirty="0" smtClean="0"/>
              <a:t>60</a:t>
            </a:r>
            <a:r>
              <a:rPr lang="zh-CN" altLang="en-US" b="1" dirty="0" smtClean="0"/>
              <a:t>多年矢志不渝追求进步，决心一辈子跟党走，这份执着的坚守令人感动。</a:t>
            </a:r>
          </a:p>
          <a:p>
            <a:endParaRPr lang="zh-CN" altLang="en-US" b="1" dirty="0" smtClean="0"/>
          </a:p>
          <a:p>
            <a:r>
              <a:rPr lang="zh-CN" altLang="en-US" b="1" dirty="0" smtClean="0"/>
              <a:t>　　几十年来，你以党员标准要求自己，把为人民创作作为人生追求，坚持社会效益至上，塑造了许多富有生命力、感染力的艺术形象，受到人民群众高度评价和充分肯定。希望你发挥好党员先锋模范作用，继续在从艺做人上作表率，带动更多文艺工作者做有信仰、有情怀、有担当的人，为繁荣发展社会主义文艺贡献力量。</a:t>
            </a:r>
          </a:p>
          <a:p>
            <a:endParaRPr lang="zh-CN" altLang="en-US" b="1" dirty="0" smtClean="0"/>
          </a:p>
          <a:p>
            <a:r>
              <a:rPr lang="zh-CN" altLang="en-US" b="1" dirty="0" smtClean="0"/>
              <a:t>　　顺祝身体健康、生活幸福！</a:t>
            </a:r>
          </a:p>
          <a:p>
            <a:endParaRPr lang="zh-CN" altLang="en-US" b="1" dirty="0" smtClean="0"/>
          </a:p>
          <a:p>
            <a:r>
              <a:rPr lang="zh-CN" altLang="en-US" b="1" dirty="0" smtClean="0"/>
              <a:t> </a:t>
            </a:r>
          </a:p>
          <a:p>
            <a:endParaRPr lang="zh-CN" altLang="en-US" b="1" dirty="0" smtClean="0"/>
          </a:p>
          <a:p>
            <a:r>
              <a:rPr lang="zh-CN" altLang="en-US" b="1" dirty="0" smtClean="0"/>
              <a:t>                                                                                                                习近平</a:t>
            </a:r>
          </a:p>
          <a:p>
            <a:endParaRPr lang="zh-CN" altLang="en-US" b="1" dirty="0" smtClean="0"/>
          </a:p>
          <a:p>
            <a:r>
              <a:rPr lang="en-US" altLang="zh-CN" b="1" dirty="0" smtClean="0"/>
              <a:t>                                                                                                          2018</a:t>
            </a:r>
            <a:r>
              <a:rPr lang="zh-CN" altLang="en-US" b="1" dirty="0" smtClean="0"/>
              <a:t>年</a:t>
            </a:r>
            <a:r>
              <a:rPr lang="en-US" altLang="zh-CN" b="1" dirty="0" smtClean="0"/>
              <a:t>6</a:t>
            </a:r>
            <a:r>
              <a:rPr lang="zh-CN" altLang="en-US" b="1" dirty="0" smtClean="0"/>
              <a:t>月</a:t>
            </a:r>
            <a:r>
              <a:rPr lang="en-US" altLang="zh-CN" b="1" dirty="0" smtClean="0"/>
              <a:t>25</a:t>
            </a:r>
            <a:r>
              <a:rPr lang="zh-CN" altLang="en-US" b="1" dirty="0" smtClean="0"/>
              <a:t>日</a:t>
            </a:r>
          </a:p>
          <a:p>
            <a:endParaRPr lang="zh-CN" altLang="en-US" b="1" dirty="0" smtClean="0"/>
          </a:p>
          <a:p>
            <a:r>
              <a:rPr lang="zh-CN" altLang="en-US" b="1" dirty="0" smtClean="0"/>
              <a:t>　　</a:t>
            </a:r>
            <a:endParaRPr lang="zh-CN" altLang="en-US" b="1" dirty="0"/>
          </a:p>
        </p:txBody>
      </p:sp>
      <p:sp>
        <p:nvSpPr>
          <p:cNvPr id="11" name="矩形 10"/>
          <p:cNvSpPr/>
          <p:nvPr/>
        </p:nvSpPr>
        <p:spPr>
          <a:xfrm>
            <a:off x="2082188" y="162610"/>
            <a:ext cx="7144362" cy="461665"/>
          </a:xfrm>
          <a:prstGeom prst="rect">
            <a:avLst/>
          </a:prstGeom>
        </p:spPr>
        <p:txBody>
          <a:bodyPr wrap="square">
            <a:spAutoFit/>
          </a:bodyPr>
          <a:lstStyle/>
          <a:p>
            <a:pPr lvl="0"/>
            <a:r>
              <a:rPr lang="zh-CN" altLang="en-US" sz="2400" b="1" dirty="0" smtClean="0">
                <a:solidFill>
                  <a:prstClr val="black"/>
                </a:solidFill>
              </a:rPr>
              <a:t>习近平给新近入党的电影表演艺术家牛犇的信</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6032"/>
            <a:ext cx="12190413" cy="934348"/>
            <a:chOff x="0" y="116032"/>
            <a:chExt cx="12190413" cy="934348"/>
          </a:xfrm>
        </p:grpSpPr>
        <p:pic>
          <p:nvPicPr>
            <p:cNvPr id="3"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5" name="矩形 4"/>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p:cNvSpPr txBox="1"/>
              <p:nvPr/>
            </p:nvSpPr>
            <p:spPr>
              <a:xfrm>
                <a:off x="1810395" y="511311"/>
                <a:ext cx="5594801" cy="461665"/>
              </a:xfrm>
              <a:prstGeom prst="rect">
                <a:avLst/>
              </a:prstGeom>
              <a:noFill/>
            </p:spPr>
            <p:txBody>
              <a:bodyPr wrap="none" rtlCol="0">
                <a:spAutoFit/>
              </a:bodyPr>
              <a:lstStyle/>
              <a:p>
                <a:r>
                  <a:rPr lang="en-US" altLang="zh-CN" sz="2400" b="1" dirty="0" smtClean="0"/>
                  <a:t>7</a:t>
                </a:r>
                <a:r>
                  <a:rPr lang="zh-CN" altLang="en-US" sz="2400" b="1" dirty="0" smtClean="0"/>
                  <a:t>、</a:t>
                </a:r>
                <a:r>
                  <a:rPr lang="zh-CN" altLang="zh-CN" sz="2400" b="1" dirty="0" smtClean="0"/>
                  <a:t>人民日报再推</a:t>
                </a:r>
                <a:r>
                  <a:rPr lang="en-US" altLang="zh-CN" sz="2400" b="1" dirty="0" smtClean="0"/>
                  <a:t>6</a:t>
                </a:r>
                <a:r>
                  <a:rPr lang="zh-CN" altLang="zh-CN" sz="2400" b="1" dirty="0" smtClean="0"/>
                  <a:t>种极简主义生活方式</a:t>
                </a:r>
                <a:r>
                  <a:rPr lang="en-US" altLang="zh-CN" sz="2400" b="1" dirty="0" smtClean="0"/>
                  <a:t>!</a:t>
                </a:r>
                <a:endParaRPr lang="zh-CN" altLang="en-US" sz="2400" dirty="0"/>
              </a:p>
            </p:txBody>
          </p:sp>
        </p:grpSp>
      </p:grpSp>
      <p:sp>
        <p:nvSpPr>
          <p:cNvPr id="151553" name="Rectangle 1"/>
          <p:cNvSpPr>
            <a:spLocks noChangeArrowheads="1"/>
          </p:cNvSpPr>
          <p:nvPr/>
        </p:nvSpPr>
        <p:spPr bwMode="auto">
          <a:xfrm>
            <a:off x="0" y="1035586"/>
            <a:ext cx="12190413" cy="5733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1</a:t>
            </a:r>
            <a:r>
              <a:rPr kumimoji="0" lang="zh-CN" altLang="en-US"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、欲望极简</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了解自己的真实欲望，不受外在潮流的影响，不盲从，不跟风。把自己的精力全部用在自己最迫切的欲望上，如提升专业素养、照顾家庭、关心朋友、追求美食等。</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en-US" altLang="zh-CN"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2</a:t>
            </a:r>
            <a:r>
              <a:rPr kumimoji="0" lang="zh-CN" altLang="en-US"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、精神极简</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了解、选择、专注于</a:t>
            </a:r>
            <a:r>
              <a:rPr kumimoji="0" lang="en-US" altLang="zh-CN"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1-3</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项自己真正想从事的精神活动，充分学习、提高。不盲目浪费自己的时间与精力。</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en-US" altLang="zh-CN"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3</a:t>
            </a:r>
            <a:r>
              <a:rPr kumimoji="0" lang="zh-CN" altLang="en-US" sz="2400" b="1" i="0" u="none" strike="noStrike" cap="none" normalizeH="0" baseline="0" dirty="0" smtClean="0">
                <a:ln>
                  <a:noFill/>
                </a:ln>
                <a:solidFill>
                  <a:srgbClr val="444444"/>
                </a:solidFill>
                <a:effectLst/>
                <a:latin typeface="Arial" pitchFamily="34" charset="0"/>
                <a:ea typeface="宋体" pitchFamily="2" charset="-122"/>
                <a:cs typeface="Arial" pitchFamily="34" charset="0"/>
              </a:rPr>
              <a:t>、物质极简</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将家中超过一年不用的物品丢弃、送人、出售或捐赠。比如看过的杂志、书，不再穿的衣服，早先收到的各种礼物或装饰品。</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明确自己的欲望和需求，不买不需要的物品。确有必要的物品，买最好的，充分使用它。不囤东西，不用便宜货、次品。用布袋，代替塑料袋和纸袋。用一支好用的钢笔，替代堆积如山的中性笔。用瓷杯、钢杯代替纸杯。用电脑写东西，少用纸。养成纸质文件扫描、存档的习惯。整合、精简电源线、充电设备。不重复购买电子产品。</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精简出门行头，只带</a:t>
            </a:r>
            <a:r>
              <a:rPr kumimoji="0" lang="en-US" altLang="zh-CN"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身手钥纸钱</a:t>
            </a:r>
            <a:r>
              <a:rPr kumimoji="0" lang="en-US" altLang="zh-CN"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a:t>
            </a:r>
            <a: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t>。精简银行卡，仅保留一张借记卡一张信用卡。</a:t>
            </a:r>
            <a:br>
              <a:rPr kumimoji="0" lang="zh-CN" altLang="en-US" sz="2400" b="0" i="0" u="none" strike="noStrike" cap="none" normalizeH="0" baseline="0" dirty="0" smtClean="0">
                <a:ln>
                  <a:noFill/>
                </a:ln>
                <a:solidFill>
                  <a:srgbClr val="444444"/>
                </a:solidFill>
                <a:effectLst/>
                <a:latin typeface="Arial" pitchFamily="34" charset="0"/>
                <a:ea typeface="宋体" pitchFamily="2" charset="-122"/>
                <a:cs typeface="Arial" pitchFamily="34" charset="0"/>
              </a:rPr>
            </a:b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271" y="1399142"/>
            <a:ext cx="12014142" cy="3785652"/>
          </a:xfrm>
          <a:prstGeom prst="rect">
            <a:avLst/>
          </a:prstGeom>
        </p:spPr>
        <p:txBody>
          <a:bodyPr wrap="square">
            <a:spAutoFit/>
          </a:bodyPr>
          <a:lstStyle/>
          <a:p>
            <a:pPr lvl="0" fontAlgn="base">
              <a:spcBef>
                <a:spcPct val="0"/>
              </a:spcBef>
              <a:spcAft>
                <a:spcPct val="0"/>
              </a:spcAft>
            </a:pPr>
            <a:r>
              <a:rPr lang="en-US" altLang="zh-CN" sz="2400" b="1" dirty="0" smtClean="0">
                <a:solidFill>
                  <a:srgbClr val="444444"/>
                </a:solidFill>
                <a:latin typeface="Arial" pitchFamily="34" charset="0"/>
                <a:ea typeface="宋体" pitchFamily="2" charset="-122"/>
                <a:cs typeface="Arial" pitchFamily="34" charset="0"/>
              </a:rPr>
              <a:t>4</a:t>
            </a:r>
            <a:r>
              <a:rPr lang="zh-CN" altLang="en-US" sz="2400" b="1" dirty="0" smtClean="0">
                <a:solidFill>
                  <a:srgbClr val="444444"/>
                </a:solidFill>
                <a:latin typeface="Arial" pitchFamily="34" charset="0"/>
                <a:ea typeface="宋体" pitchFamily="2" charset="-122"/>
                <a:cs typeface="Arial" pitchFamily="34" charset="0"/>
              </a:rPr>
              <a:t>、信息极简</a:t>
            </a:r>
            <a:r>
              <a:rPr lang="zh-CN" altLang="en-US" sz="2400" dirty="0" smtClean="0">
                <a:solidFill>
                  <a:srgbClr val="444444"/>
                </a:solidFill>
                <a:latin typeface="Arial" pitchFamily="34" charset="0"/>
                <a:ea typeface="宋体" pitchFamily="2" charset="-122"/>
                <a:cs typeface="Arial" pitchFamily="34" charset="0"/>
              </a:rPr>
              <a:t/>
            </a:r>
            <a:br>
              <a:rPr lang="zh-CN" altLang="en-US" sz="2400" dirty="0" smtClean="0">
                <a:solidFill>
                  <a:srgbClr val="444444"/>
                </a:solidFill>
                <a:latin typeface="Arial" pitchFamily="34" charset="0"/>
                <a:ea typeface="宋体" pitchFamily="2" charset="-122"/>
                <a:cs typeface="Arial" pitchFamily="34" charset="0"/>
              </a:rPr>
            </a:br>
            <a:r>
              <a:rPr lang="zh-CN" altLang="en-US" sz="2400" dirty="0" smtClean="0">
                <a:solidFill>
                  <a:srgbClr val="444444"/>
                </a:solidFill>
                <a:latin typeface="Arial" pitchFamily="34" charset="0"/>
                <a:ea typeface="宋体" pitchFamily="2" charset="-122"/>
                <a:cs typeface="Arial" pitchFamily="34" charset="0"/>
              </a:rPr>
              <a:t>精简信息输入源头，减少使用社交网络、即时通讯。定期远离互联网、远离手机，避免信息骚扰。不关注与己无关的娱乐新闻。关注少而精，宁缺毋滥。时间线干净。</a:t>
            </a:r>
            <a:br>
              <a:rPr lang="zh-CN" altLang="en-US" sz="2400" dirty="0" smtClean="0">
                <a:solidFill>
                  <a:srgbClr val="444444"/>
                </a:solidFill>
                <a:latin typeface="Arial" pitchFamily="34" charset="0"/>
                <a:ea typeface="宋体" pitchFamily="2" charset="-122"/>
                <a:cs typeface="Arial" pitchFamily="34" charset="0"/>
              </a:rPr>
            </a:br>
            <a:r>
              <a:rPr lang="en-US" altLang="zh-CN" sz="2400" b="1" dirty="0" smtClean="0">
                <a:solidFill>
                  <a:srgbClr val="444444"/>
                </a:solidFill>
                <a:latin typeface="Arial" pitchFamily="34" charset="0"/>
                <a:ea typeface="宋体" pitchFamily="2" charset="-122"/>
                <a:cs typeface="Arial" pitchFamily="34" charset="0"/>
              </a:rPr>
              <a:t>5</a:t>
            </a:r>
            <a:r>
              <a:rPr lang="zh-CN" altLang="en-US" sz="2400" b="1" dirty="0" smtClean="0">
                <a:solidFill>
                  <a:srgbClr val="444444"/>
                </a:solidFill>
                <a:latin typeface="Arial" pitchFamily="34" charset="0"/>
                <a:ea typeface="宋体" pitchFamily="2" charset="-122"/>
                <a:cs typeface="Arial" pitchFamily="34" charset="0"/>
              </a:rPr>
              <a:t>、表达极简</a:t>
            </a:r>
            <a:r>
              <a:rPr lang="zh-CN" altLang="en-US" sz="2400" dirty="0" smtClean="0">
                <a:solidFill>
                  <a:srgbClr val="444444"/>
                </a:solidFill>
                <a:latin typeface="Arial" pitchFamily="34" charset="0"/>
                <a:ea typeface="宋体" pitchFamily="2" charset="-122"/>
                <a:cs typeface="Arial" pitchFamily="34" charset="0"/>
              </a:rPr>
              <a:t/>
            </a:r>
            <a:br>
              <a:rPr lang="zh-CN" altLang="en-US" sz="2400" dirty="0" smtClean="0">
                <a:solidFill>
                  <a:srgbClr val="444444"/>
                </a:solidFill>
                <a:latin typeface="Arial" pitchFamily="34" charset="0"/>
                <a:ea typeface="宋体" pitchFamily="2" charset="-122"/>
                <a:cs typeface="Arial" pitchFamily="34" charset="0"/>
              </a:rPr>
            </a:br>
            <a:r>
              <a:rPr lang="zh-CN" altLang="en-US" sz="2400" dirty="0" smtClean="0">
                <a:solidFill>
                  <a:srgbClr val="444444"/>
                </a:solidFill>
                <a:latin typeface="Arial" pitchFamily="34" charset="0"/>
                <a:ea typeface="宋体" pitchFamily="2" charset="-122"/>
                <a:cs typeface="Arial" pitchFamily="34" charset="0"/>
              </a:rPr>
              <a:t>写东西、说话，尽可能简单、直接、清楚。多用名词、动词。少用形容词、副词。</a:t>
            </a:r>
            <a:br>
              <a:rPr lang="zh-CN" altLang="en-US" sz="2400" dirty="0" smtClean="0">
                <a:solidFill>
                  <a:srgbClr val="444444"/>
                </a:solidFill>
                <a:latin typeface="Arial" pitchFamily="34" charset="0"/>
                <a:ea typeface="宋体" pitchFamily="2" charset="-122"/>
                <a:cs typeface="Arial" pitchFamily="34" charset="0"/>
              </a:rPr>
            </a:br>
            <a:r>
              <a:rPr lang="en-US" altLang="zh-CN" sz="2400" b="1" dirty="0" smtClean="0">
                <a:solidFill>
                  <a:srgbClr val="444444"/>
                </a:solidFill>
                <a:latin typeface="Arial" pitchFamily="34" charset="0"/>
                <a:ea typeface="宋体" pitchFamily="2" charset="-122"/>
                <a:cs typeface="Arial" pitchFamily="34" charset="0"/>
              </a:rPr>
              <a:t>6</a:t>
            </a:r>
            <a:r>
              <a:rPr lang="zh-CN" altLang="en-US" sz="2400" b="1" dirty="0" smtClean="0">
                <a:solidFill>
                  <a:srgbClr val="444444"/>
                </a:solidFill>
                <a:latin typeface="Arial" pitchFamily="34" charset="0"/>
                <a:ea typeface="宋体" pitchFamily="2" charset="-122"/>
                <a:cs typeface="Arial" pitchFamily="34" charset="0"/>
              </a:rPr>
              <a:t>、生活极简</a:t>
            </a:r>
            <a:r>
              <a:rPr lang="zh-CN" altLang="en-US" sz="2400" dirty="0" smtClean="0">
                <a:solidFill>
                  <a:srgbClr val="444444"/>
                </a:solidFill>
                <a:latin typeface="Arial" pitchFamily="34" charset="0"/>
                <a:ea typeface="宋体" pitchFamily="2" charset="-122"/>
                <a:cs typeface="Arial" pitchFamily="34" charset="0"/>
              </a:rPr>
              <a:t/>
            </a:r>
            <a:br>
              <a:rPr lang="zh-CN" altLang="en-US" sz="2400" dirty="0" smtClean="0">
                <a:solidFill>
                  <a:srgbClr val="444444"/>
                </a:solidFill>
                <a:latin typeface="Arial" pitchFamily="34" charset="0"/>
                <a:ea typeface="宋体" pitchFamily="2" charset="-122"/>
                <a:cs typeface="Arial" pitchFamily="34" charset="0"/>
              </a:rPr>
            </a:br>
            <a:r>
              <a:rPr lang="zh-CN" altLang="en-US" sz="2400" dirty="0" smtClean="0">
                <a:solidFill>
                  <a:srgbClr val="444444"/>
                </a:solidFill>
                <a:latin typeface="Arial" pitchFamily="34" charset="0"/>
                <a:ea typeface="宋体" pitchFamily="2" charset="-122"/>
                <a:cs typeface="Arial" pitchFamily="34" charset="0"/>
              </a:rPr>
              <a:t>慢生活。不做无效社交。锻炼。穿着简洁、不花哨。少吃含有添加剂的食品。</a:t>
            </a:r>
            <a:br>
              <a:rPr lang="zh-CN" altLang="en-US" sz="2400" dirty="0" smtClean="0">
                <a:solidFill>
                  <a:srgbClr val="444444"/>
                </a:solidFill>
                <a:latin typeface="Arial" pitchFamily="34" charset="0"/>
                <a:ea typeface="宋体" pitchFamily="2" charset="-122"/>
                <a:cs typeface="Arial" pitchFamily="34" charset="0"/>
              </a:rPr>
            </a:br>
            <a:r>
              <a:rPr lang="zh-CN" altLang="en-US" sz="2400" dirty="0" smtClean="0">
                <a:solidFill>
                  <a:srgbClr val="444444"/>
                </a:solidFill>
                <a:latin typeface="Arial" pitchFamily="34" charset="0"/>
                <a:ea typeface="宋体" pitchFamily="2" charset="-122"/>
                <a:cs typeface="Arial" pitchFamily="34" charset="0"/>
              </a:rPr>
              <a:t>喝白水和纯果汁，不喝添加了大量化学成分的碳酸饮料和果汁。</a:t>
            </a:r>
            <a:br>
              <a:rPr lang="zh-CN" altLang="en-US" sz="2400" dirty="0" smtClean="0">
                <a:solidFill>
                  <a:srgbClr val="444444"/>
                </a:solidFill>
                <a:latin typeface="Arial" pitchFamily="34" charset="0"/>
                <a:ea typeface="宋体" pitchFamily="2" charset="-122"/>
                <a:cs typeface="Arial" pitchFamily="34" charset="0"/>
              </a:rPr>
            </a:br>
            <a:r>
              <a:rPr lang="zh-CN" altLang="en-US" sz="2400" dirty="0" smtClean="0">
                <a:solidFill>
                  <a:srgbClr val="444444"/>
                </a:solidFill>
                <a:latin typeface="Arial" pitchFamily="34" charset="0"/>
                <a:ea typeface="宋体" pitchFamily="2" charset="-122"/>
                <a:cs typeface="Arial" pitchFamily="34" charset="0"/>
              </a:rPr>
              <a:t>实践极简主义的方法、角度有很多，关键是要行动起来。</a:t>
            </a:r>
            <a:endParaRPr lang="zh-CN" altLang="en-US" sz="2400" dirty="0" smtClean="0">
              <a:latin typeface="Arial" pitchFamily="34" charset="0"/>
              <a:ea typeface="宋体" pitchFamily="2" charset="-122"/>
              <a:cs typeface="宋体" pitchFamily="2" charset="-122"/>
            </a:endParaRPr>
          </a:p>
          <a:p>
            <a:pPr lvl="0" eaLnBrk="0" fontAlgn="base" hangingPunct="0">
              <a:spcBef>
                <a:spcPct val="0"/>
              </a:spcBef>
              <a:spcAft>
                <a:spcPct val="0"/>
              </a:spcAft>
            </a:pPr>
            <a:endParaRPr lang="zh-CN" altLang="en-US" sz="2400" dirty="0" smtClean="0">
              <a:latin typeface="Arial" pitchFamily="34" charset="0"/>
              <a:ea typeface="宋体" pitchFamily="2" charset="-122"/>
              <a:cs typeface="宋体" pitchFamily="2" charset="-122"/>
            </a:endParaRPr>
          </a:p>
        </p:txBody>
      </p:sp>
      <p:grpSp>
        <p:nvGrpSpPr>
          <p:cNvPr id="3" name="组合 2"/>
          <p:cNvGrpSpPr/>
          <p:nvPr/>
        </p:nvGrpSpPr>
        <p:grpSpPr>
          <a:xfrm>
            <a:off x="0" y="116032"/>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flipH="1">
              <a:off x="372916" y="116032"/>
              <a:ext cx="1399379" cy="9343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5594801" cy="461665"/>
              </a:xfrm>
              <a:prstGeom prst="rect">
                <a:avLst/>
              </a:prstGeom>
              <a:noFill/>
            </p:spPr>
            <p:txBody>
              <a:bodyPr wrap="none" rtlCol="0">
                <a:spAutoFit/>
              </a:bodyPr>
              <a:lstStyle/>
              <a:p>
                <a:r>
                  <a:rPr lang="en-US" altLang="zh-CN" sz="2400" b="1" dirty="0" smtClean="0"/>
                  <a:t>7</a:t>
                </a:r>
                <a:r>
                  <a:rPr lang="zh-CN" altLang="en-US" sz="2400" b="1" dirty="0" smtClean="0"/>
                  <a:t>、</a:t>
                </a:r>
                <a:r>
                  <a:rPr lang="zh-CN" altLang="zh-CN" sz="2400" b="1" dirty="0" smtClean="0"/>
                  <a:t>人民日报再推</a:t>
                </a:r>
                <a:r>
                  <a:rPr lang="en-US" altLang="zh-CN" sz="2400" b="1" dirty="0" smtClean="0"/>
                  <a:t>6</a:t>
                </a:r>
                <a:r>
                  <a:rPr lang="zh-CN" altLang="zh-CN" sz="2400" b="1" dirty="0" smtClean="0"/>
                  <a:t>种极简主义生活方式</a:t>
                </a:r>
                <a:r>
                  <a:rPr lang="en-US" altLang="zh-CN" sz="2400" b="1" dirty="0" smtClean="0"/>
                  <a:t>!</a:t>
                </a:r>
                <a:endParaRPr lang="zh-CN" altLang="en-US" sz="2400" dirty="0"/>
              </a:p>
            </p:txBody>
          </p:sp>
        </p:gr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5298245" cy="461665"/>
              </a:xfrm>
              <a:prstGeom prst="rect">
                <a:avLst/>
              </a:prstGeom>
              <a:noFill/>
            </p:spPr>
            <p:txBody>
              <a:bodyPr wrap="none" rtlCol="0">
                <a:spAutoFit/>
              </a:bodyPr>
              <a:lstStyle/>
              <a:p>
                <a:r>
                  <a:rPr lang="en-US" altLang="zh-CN" sz="2400" b="1" dirty="0" smtClean="0"/>
                  <a:t>8</a:t>
                </a:r>
                <a:r>
                  <a:rPr lang="zh-CN" altLang="en-US" sz="2400" b="1" dirty="0" smtClean="0"/>
                  <a:t>、</a:t>
                </a:r>
                <a:r>
                  <a:rPr lang="zh-CN" altLang="en-US" sz="2400" b="1" dirty="0" smtClean="0"/>
                  <a:t>警惕“模范干部”成贪官护身符：</a:t>
                </a:r>
                <a:endParaRPr lang="zh-CN" altLang="en-US" sz="2400" dirty="0"/>
              </a:p>
            </p:txBody>
          </p:sp>
        </p:grpSp>
      </p:grpSp>
      <p:grpSp>
        <p:nvGrpSpPr>
          <p:cNvPr id="5" name="组合 6"/>
          <p:cNvGrpSpPr/>
          <p:nvPr/>
        </p:nvGrpSpPr>
        <p:grpSpPr>
          <a:xfrm>
            <a:off x="3142215" y="1204594"/>
            <a:ext cx="332938" cy="5354541"/>
            <a:chOff x="2563371" y="1931386"/>
            <a:chExt cx="262016" cy="4213920"/>
          </a:xfrm>
        </p:grpSpPr>
        <p:cxnSp>
          <p:nvCxnSpPr>
            <p:cNvPr id="9" name="直接连接符 8"/>
            <p:cNvCxnSpPr/>
            <p:nvPr/>
          </p:nvCxnSpPr>
          <p:spPr>
            <a:xfrm>
              <a:off x="2697640" y="1931386"/>
              <a:ext cx="0" cy="4213920"/>
            </a:xfrm>
            <a:prstGeom prst="line">
              <a:avLst/>
            </a:prstGeom>
            <a:ln w="12700">
              <a:solidFill>
                <a:srgbClr val="A92F2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69893" y="2710083"/>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2" name="椭圆 11"/>
            <p:cNvSpPr/>
            <p:nvPr/>
          </p:nvSpPr>
          <p:spPr>
            <a:xfrm>
              <a:off x="2569893" y="4040841"/>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3" name="椭圆 12"/>
            <p:cNvSpPr/>
            <p:nvPr/>
          </p:nvSpPr>
          <p:spPr>
            <a:xfrm>
              <a:off x="2563371" y="5405867"/>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7" name="矩形 16"/>
          <p:cNvSpPr/>
          <p:nvPr/>
        </p:nvSpPr>
        <p:spPr>
          <a:xfrm>
            <a:off x="3458308" y="1406769"/>
            <a:ext cx="8510954" cy="1631216"/>
          </a:xfrm>
          <a:prstGeom prst="rect">
            <a:avLst/>
          </a:prstGeom>
        </p:spPr>
        <p:txBody>
          <a:bodyPr wrap="square">
            <a:spAutoFit/>
          </a:bodyPr>
          <a:lstStyle/>
          <a:p>
            <a:r>
              <a:rPr lang="en-US" sz="2000" b="1" dirty="0" smtClean="0"/>
              <a:t>15</a:t>
            </a:r>
            <a:r>
              <a:rPr lang="zh-CN" altLang="en-US" sz="2000" b="1" dirty="0" smtClean="0"/>
              <a:t>年期间收受</a:t>
            </a:r>
            <a:r>
              <a:rPr lang="en-US" sz="2000" b="1" dirty="0" smtClean="0"/>
              <a:t>16</a:t>
            </a:r>
            <a:r>
              <a:rPr lang="zh-CN" altLang="en-US" sz="2000" b="1" dirty="0" smtClean="0"/>
              <a:t>人贿赂</a:t>
            </a:r>
            <a:r>
              <a:rPr lang="en-US" sz="2000" b="1" dirty="0" smtClean="0"/>
              <a:t>1100</a:t>
            </a:r>
            <a:r>
              <a:rPr lang="zh-CN" altLang="en-US" sz="2000" b="1" dirty="0" smtClean="0"/>
              <a:t>万元。</a:t>
            </a:r>
            <a:r>
              <a:rPr lang="en-US" altLang="zh-CN" sz="2000" b="1" dirty="0" smtClean="0"/>
              <a:t>2018</a:t>
            </a:r>
            <a:r>
              <a:rPr lang="zh-CN" altLang="en-US" sz="2000" b="1" dirty="0" smtClean="0"/>
              <a:t>年</a:t>
            </a:r>
            <a:r>
              <a:rPr lang="en-US" sz="2000" b="1" dirty="0" smtClean="0"/>
              <a:t>4</a:t>
            </a:r>
            <a:r>
              <a:rPr lang="zh-CN" altLang="en-US" sz="2000" b="1" dirty="0" smtClean="0"/>
              <a:t>月</a:t>
            </a:r>
            <a:r>
              <a:rPr lang="en-US" sz="2000" b="1" dirty="0" smtClean="0"/>
              <a:t>26</a:t>
            </a:r>
            <a:r>
              <a:rPr lang="zh-CN" altLang="en-US" sz="2000" b="1" dirty="0" smtClean="0"/>
              <a:t>日上午，涉嫌受贿罪的原</a:t>
            </a:r>
            <a:r>
              <a:rPr lang="zh-CN" altLang="en-US" sz="2000" b="1" dirty="0" smtClean="0">
                <a:solidFill>
                  <a:srgbClr val="FF0000"/>
                </a:solidFill>
              </a:rPr>
              <a:t>北京市昌平区卫计委副主任王红珍</a:t>
            </a:r>
            <a:r>
              <a:rPr lang="zh-CN" altLang="en-US" sz="2000" b="1" dirty="0" smtClean="0"/>
              <a:t>在北京市一中院受审。公诉机关指控，王红珍于</a:t>
            </a:r>
            <a:r>
              <a:rPr lang="en-US" sz="2000" b="1" dirty="0" smtClean="0"/>
              <a:t>2001</a:t>
            </a:r>
            <a:r>
              <a:rPr lang="zh-CN" altLang="en-US" sz="2000" b="1" dirty="0" smtClean="0"/>
              <a:t>年下半年至</a:t>
            </a:r>
            <a:r>
              <a:rPr lang="en-US" sz="2000" b="1" dirty="0" smtClean="0"/>
              <a:t>2015</a:t>
            </a:r>
            <a:r>
              <a:rPr lang="zh-CN" altLang="en-US" sz="2000" b="1" dirty="0" smtClean="0"/>
              <a:t>年初，非法收受财物共计</a:t>
            </a:r>
            <a:r>
              <a:rPr lang="en-US" sz="2000" b="1" dirty="0" smtClean="0"/>
              <a:t>1100</a:t>
            </a:r>
            <a:r>
              <a:rPr lang="zh-CN" altLang="en-US" sz="2000" b="1" dirty="0" smtClean="0"/>
              <a:t>余万元。在法庭上，她表示认罪。王红珍曾多次获得昌平区“三八”红旗手称号，其于</a:t>
            </a:r>
            <a:r>
              <a:rPr lang="en-US" sz="2000" b="1" dirty="0" smtClean="0"/>
              <a:t>2009</a:t>
            </a:r>
            <a:r>
              <a:rPr lang="zh-CN" altLang="en-US" sz="2000" b="1" dirty="0" smtClean="0"/>
              <a:t>年被中华全国总工会评选为 “全国女职工建功立业标兵”。</a:t>
            </a:r>
            <a:endParaRPr lang="zh-CN" altLang="en-US" sz="2000" b="1" dirty="0"/>
          </a:p>
        </p:txBody>
      </p:sp>
      <p:sp>
        <p:nvSpPr>
          <p:cNvPr id="18" name="矩形 17"/>
          <p:cNvSpPr/>
          <p:nvPr/>
        </p:nvSpPr>
        <p:spPr>
          <a:xfrm>
            <a:off x="3481754" y="3399692"/>
            <a:ext cx="8510953" cy="1477328"/>
          </a:xfrm>
          <a:prstGeom prst="rect">
            <a:avLst/>
          </a:prstGeom>
        </p:spPr>
        <p:txBody>
          <a:bodyPr wrap="square">
            <a:spAutoFit/>
          </a:bodyPr>
          <a:lstStyle/>
          <a:p>
            <a:r>
              <a:rPr lang="zh-CN" altLang="en-US" b="1" dirty="0" smtClean="0"/>
              <a:t>获刑</a:t>
            </a:r>
            <a:r>
              <a:rPr lang="en-US" b="1" dirty="0" smtClean="0"/>
              <a:t>11</a:t>
            </a:r>
            <a:r>
              <a:rPr lang="zh-CN" altLang="en-US" b="1" dirty="0" smtClean="0"/>
              <a:t>年的</a:t>
            </a:r>
            <a:r>
              <a:rPr lang="zh-CN" altLang="en-US" b="1" dirty="0" smtClean="0">
                <a:solidFill>
                  <a:srgbClr val="FF0000"/>
                </a:solidFill>
              </a:rPr>
              <a:t>黑龙江省人大副主任、省农垦总局党委书记隋凤富</a:t>
            </a:r>
            <a:r>
              <a:rPr lang="zh-CN" altLang="en-US" b="1" dirty="0" smtClean="0"/>
              <a:t>，曾获得“国”字级的荣誉就有：全国“五一”劳动奖章、全国农村青年星火带头人、全国星火计划带头人标兵、全国新长征突击手、全国农垦经营管理能手、中国当代杰出企业家、全国</a:t>
            </a:r>
            <a:r>
              <a:rPr lang="en-US" b="1" dirty="0" smtClean="0"/>
              <a:t>2008</a:t>
            </a:r>
            <a:r>
              <a:rPr lang="zh-CN" altLang="en-US" b="1" dirty="0" smtClean="0"/>
              <a:t>年度关心支持国防后备力量建设十佳新闻人物、中国改革开放</a:t>
            </a:r>
            <a:r>
              <a:rPr lang="en-US" b="1" dirty="0" smtClean="0"/>
              <a:t>30</a:t>
            </a:r>
            <a:r>
              <a:rPr lang="zh-CN" altLang="en-US" b="1" dirty="0" smtClean="0"/>
              <a:t>年经济百人榜农林牧渔业十大领军人物、新中国成立</a:t>
            </a:r>
            <a:r>
              <a:rPr lang="en-US" b="1" dirty="0" smtClean="0"/>
              <a:t>60</a:t>
            </a:r>
            <a:r>
              <a:rPr lang="zh-CN" altLang="en-US" b="1" dirty="0" smtClean="0"/>
              <a:t>周年“三农”模范人物等荣誉称号。</a:t>
            </a:r>
            <a:endParaRPr lang="zh-CN" altLang="en-US" b="1" dirty="0"/>
          </a:p>
        </p:txBody>
      </p:sp>
      <p:sp>
        <p:nvSpPr>
          <p:cNvPr id="19" name="矩形 18"/>
          <p:cNvSpPr/>
          <p:nvPr/>
        </p:nvSpPr>
        <p:spPr>
          <a:xfrm>
            <a:off x="3434862" y="5181600"/>
            <a:ext cx="8475784" cy="1015663"/>
          </a:xfrm>
          <a:prstGeom prst="rect">
            <a:avLst/>
          </a:prstGeom>
        </p:spPr>
        <p:txBody>
          <a:bodyPr wrap="square">
            <a:spAutoFit/>
          </a:bodyPr>
          <a:lstStyle/>
          <a:p>
            <a:r>
              <a:rPr lang="zh-CN" altLang="en-US" sz="2000" b="1" dirty="0" smtClean="0"/>
              <a:t>被称为</a:t>
            </a:r>
            <a:r>
              <a:rPr lang="zh-CN" altLang="en-US" sz="2000" b="1" dirty="0" smtClean="0">
                <a:solidFill>
                  <a:srgbClr val="FF0000"/>
                </a:solidFill>
              </a:rPr>
              <a:t>“五假官员”</a:t>
            </a:r>
            <a:r>
              <a:rPr lang="zh-CN" altLang="en-US" sz="2000" b="1" dirty="0" smtClean="0"/>
              <a:t>的司法部原党组成员、政治部原主</a:t>
            </a:r>
            <a:r>
              <a:rPr lang="zh-CN" altLang="en-US" sz="2000" b="1" dirty="0" smtClean="0">
                <a:solidFill>
                  <a:srgbClr val="FF0000"/>
                </a:solidFill>
              </a:rPr>
              <a:t>任卢恩光</a:t>
            </a:r>
            <a:r>
              <a:rPr lang="zh-CN" altLang="en-US" sz="2000" b="1" dirty="0" smtClean="0"/>
              <a:t>也是“光环绕身”，他获得的“山东省劳动模范”和“全国劳动模范”等光荣称号。为此，中纪委对其处理决定中写道 “撤销其违规获得的荣誉称号”。</a:t>
            </a:r>
            <a:endParaRPr lang="zh-CN" altLang="en-US" sz="2000" b="1" dirty="0"/>
          </a:p>
        </p:txBody>
      </p:sp>
      <p:pic>
        <p:nvPicPr>
          <p:cNvPr id="20" name="图片 19" descr="http://cms-bucket.nosdn.127.net/d4203b9ebcb94799a82925789d2f70f020180427222012.jpeg"/>
          <p:cNvPicPr/>
          <p:nvPr/>
        </p:nvPicPr>
        <p:blipFill>
          <a:blip r:embed="rId4" cstate="print"/>
          <a:srcRect/>
          <a:stretch>
            <a:fillRect/>
          </a:stretch>
        </p:blipFill>
        <p:spPr bwMode="auto">
          <a:xfrm>
            <a:off x="427831" y="1247774"/>
            <a:ext cx="2677319" cy="1762919"/>
          </a:xfrm>
          <a:prstGeom prst="rect">
            <a:avLst/>
          </a:prstGeom>
          <a:noFill/>
          <a:ln w="9525">
            <a:noFill/>
            <a:miter lim="800000"/>
            <a:headEnd/>
            <a:tailEnd/>
          </a:ln>
        </p:spPr>
      </p:pic>
      <p:pic>
        <p:nvPicPr>
          <p:cNvPr id="21" name="图片 20" descr="http://s15.sinaimg.cn/mw690/001llXkTzy7k2utciM61e&amp;690"/>
          <p:cNvPicPr/>
          <p:nvPr/>
        </p:nvPicPr>
        <p:blipFill>
          <a:blip r:embed="rId5" cstate="print"/>
          <a:srcRect/>
          <a:stretch>
            <a:fillRect/>
          </a:stretch>
        </p:blipFill>
        <p:spPr bwMode="auto">
          <a:xfrm>
            <a:off x="419101" y="3067050"/>
            <a:ext cx="2695574" cy="1819275"/>
          </a:xfrm>
          <a:prstGeom prst="rect">
            <a:avLst/>
          </a:prstGeom>
          <a:noFill/>
          <a:ln w="9525">
            <a:noFill/>
            <a:miter lim="800000"/>
            <a:headEnd/>
            <a:tailEnd/>
          </a:ln>
        </p:spPr>
      </p:pic>
      <p:pic>
        <p:nvPicPr>
          <p:cNvPr id="22" name="图片 21" descr="http://s11.sinaimg.cn/mw690/001llXkTzy7k2uB6pwC2a&amp;690"/>
          <p:cNvPicPr/>
          <p:nvPr/>
        </p:nvPicPr>
        <p:blipFill>
          <a:blip r:embed="rId6" cstate="print"/>
          <a:srcRect/>
          <a:stretch>
            <a:fillRect/>
          </a:stretch>
        </p:blipFill>
        <p:spPr bwMode="auto">
          <a:xfrm>
            <a:off x="370681" y="4963320"/>
            <a:ext cx="2743994" cy="1694656"/>
          </a:xfrm>
          <a:prstGeom prst="rect">
            <a:avLst/>
          </a:prstGeom>
          <a:noFill/>
          <a:ln w="9525">
            <a:noFill/>
            <a:miter lim="800000"/>
            <a:headEnd/>
            <a:tailEnd/>
          </a:ln>
        </p:spPr>
      </p:pic>
    </p:spTree>
    <p:extLst>
      <p:ext uri="{BB962C8B-B14F-4D97-AF65-F5344CB8AC3E}">
        <p14:creationId xmlns:p14="http://schemas.microsoft.com/office/powerpoint/2010/main" xmlns="" val="34105339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sp>
        <p:nvSpPr>
          <p:cNvPr id="152577" name="Rectangle 1"/>
          <p:cNvSpPr>
            <a:spLocks noChangeArrowheads="1"/>
          </p:cNvSpPr>
          <p:nvPr/>
        </p:nvSpPr>
        <p:spPr bwMode="auto">
          <a:xfrm>
            <a:off x="0" y="1702915"/>
            <a:ext cx="7549661"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画像</a:t>
            </a:r>
            <a:r>
              <a:rPr kumimoji="0" lang="en-US" alt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2</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：人前马列主义 人后阴谋诡计</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对党员干部来说，旗帜鲜明讲政治是第一位的要求，必须坚定马克思主义信仰，与党中央同心同德，坚决贯彻落实党中央的大政方针和决策部署。但现实中，一些党员领导干部人前大谈马列主义，表面拥护中央，背后却与党离心离德，甚至搞阴谋诡计。如中央政治局原委员、重庆市委原书记</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孙政才</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台上信仰马列主义，私下里却极力诋毁轻渎；口头上坚定“四个意识”，但私下以“中国最年轻的政治人物”自居，对党中央阳奉阴违、另搞一套，把个人主张凌驾于党中央精神之上，严重破坏党的集中统一领导。曾主政重庆的</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薄熙来</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完全无视党中央权威，在重庆自立旗帜，搞独立王国，结党营私、拉帮结派，搞尔虞我诈、不择手段的“政客政治”和政治阴谋，搞破坏分裂党的政治勾当。二人严重违反党的政治纪律和政治规矩，成为重庆政治生态的“污染源”，其所作所为表明他们是假马克思主义者。</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2579" name="Picture 3" descr="http://p1.img.cctvpic.com/photoworkspace/contentimg/2018/04/12/2018041214251550649.jpg"/>
          <p:cNvPicPr>
            <a:picLocks noChangeAspect="1" noChangeArrowheads="1"/>
          </p:cNvPicPr>
          <p:nvPr/>
        </p:nvPicPr>
        <p:blipFill>
          <a:blip r:embed="rId3" cstate="print"/>
          <a:srcRect/>
          <a:stretch>
            <a:fillRect/>
          </a:stretch>
        </p:blipFill>
        <p:spPr bwMode="auto">
          <a:xfrm>
            <a:off x="7643446" y="1723292"/>
            <a:ext cx="4546967" cy="513629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5000"/>
                    </a14:imgEffect>
                  </a14:imgLayer>
                </a14:imgProps>
              </a:ex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35000"/>
                    </a14:imgEffect>
                    <a14:imgEffect>
                      <a14:brightnessContrast bright="-9000" contrast="-9000"/>
                    </a14:imgEffect>
                  </a14:imgLayer>
                </a14:imgProps>
              </a:ext>
              <a:ext uri="{28A0092B-C50C-407E-A947-70E740481C1C}">
                <a14:useLocalDpi xmlns:a14="http://schemas.microsoft.com/office/drawing/2010/main" xmlns=""/>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12" name="TextBox 11"/>
          <p:cNvSpPr txBox="1"/>
          <p:nvPr/>
        </p:nvSpPr>
        <p:spPr>
          <a:xfrm>
            <a:off x="390525" y="838200"/>
            <a:ext cx="7239000" cy="5232202"/>
          </a:xfrm>
          <a:prstGeom prst="rect">
            <a:avLst/>
          </a:prstGeom>
          <a:noFill/>
        </p:spPr>
        <p:txBody>
          <a:bodyPr wrap="square" rtlCol="0">
            <a:spAutoFit/>
          </a:bodyPr>
          <a:lstStyle/>
          <a:p>
            <a:pPr algn="ctr"/>
            <a:r>
              <a:rPr lang="zh-CN" altLang="en-US" sz="3200" b="1" dirty="0" smtClean="0">
                <a:solidFill>
                  <a:srgbClr val="A92F2F"/>
                </a:solidFill>
                <a:latin typeface="方正小标宋简体" pitchFamily="65" charset="-122"/>
                <a:ea typeface="方正小标宋简体" pitchFamily="65" charset="-122"/>
              </a:rPr>
              <a:t>   结语 </a:t>
            </a:r>
            <a:endParaRPr lang="en-US" altLang="zh-CN" sz="3200" b="1" dirty="0" smtClean="0">
              <a:solidFill>
                <a:srgbClr val="A92F2F"/>
              </a:solidFill>
              <a:latin typeface="方正小标宋简体" pitchFamily="65" charset="-122"/>
              <a:ea typeface="方正小标宋简体" pitchFamily="65" charset="-122"/>
            </a:endParaRPr>
          </a:p>
          <a:p>
            <a:endParaRPr lang="en-US" altLang="zh-CN" sz="2000" b="1" dirty="0" smtClean="0">
              <a:latin typeface="方正小标宋简体" pitchFamily="65" charset="-122"/>
              <a:ea typeface="方正小标宋简体" pitchFamily="65" charset="-122"/>
            </a:endParaRPr>
          </a:p>
          <a:p>
            <a:r>
              <a:rPr lang="zh-CN" altLang="en-US" sz="2400" b="1" dirty="0" smtClean="0">
                <a:latin typeface="方正小标宋简体" pitchFamily="65" charset="-122"/>
                <a:ea typeface="方正小标宋简体" pitchFamily="65" charset="-122"/>
              </a:rPr>
              <a:t>        秦代</a:t>
            </a:r>
            <a:r>
              <a:rPr lang="en-US" altLang="zh-CN" sz="2400" b="1" dirty="0" smtClean="0">
                <a:latin typeface="方正小标宋简体" pitchFamily="65" charset="-122"/>
                <a:ea typeface="方正小标宋简体" pitchFamily="65" charset="-122"/>
              </a:rPr>
              <a:t>《</a:t>
            </a:r>
            <a:r>
              <a:rPr lang="zh-CN" altLang="en-US" sz="2400" b="1" dirty="0" smtClean="0">
                <a:latin typeface="方正小标宋简体" pitchFamily="65" charset="-122"/>
                <a:ea typeface="方正小标宋简体" pitchFamily="65" charset="-122"/>
              </a:rPr>
              <a:t>为吏之道</a:t>
            </a:r>
            <a:r>
              <a:rPr lang="en-US" altLang="zh-CN" sz="2400" b="1" dirty="0" smtClean="0">
                <a:latin typeface="方正小标宋简体" pitchFamily="65" charset="-122"/>
                <a:ea typeface="方正小标宋简体" pitchFamily="65" charset="-122"/>
              </a:rPr>
              <a:t>》</a:t>
            </a:r>
            <a:r>
              <a:rPr lang="zh-CN" altLang="en-US" sz="2400" b="1" dirty="0" smtClean="0">
                <a:latin typeface="方正小标宋简体" pitchFamily="65" charset="-122"/>
                <a:ea typeface="方正小标宋简体" pitchFamily="65" charset="-122"/>
              </a:rPr>
              <a:t>：</a:t>
            </a:r>
            <a:r>
              <a:rPr lang="en-US" sz="2400" b="1" dirty="0" smtClean="0">
                <a:latin typeface="方正小标宋简体" pitchFamily="65" charset="-122"/>
                <a:ea typeface="方正小标宋简体" pitchFamily="65" charset="-122"/>
              </a:rPr>
              <a:t>“</a:t>
            </a:r>
            <a:r>
              <a:rPr lang="zh-CN" altLang="en-US" sz="2400" b="1" dirty="0" smtClean="0">
                <a:latin typeface="方正小标宋简体" pitchFamily="65" charset="-122"/>
                <a:ea typeface="方正小标宋简体" pitchFamily="65" charset="-122"/>
              </a:rPr>
              <a:t>吏有五善，一曰忠信敬上，二曰清廉毋谤，三曰举事审当，四曰喜为善行，五曰恭谨多让。五者毕至，必有大赏。</a:t>
            </a:r>
            <a:r>
              <a:rPr lang="en-US" sz="2400" b="1" dirty="0" smtClean="0">
                <a:latin typeface="方正小标宋简体" pitchFamily="65" charset="-122"/>
                <a:ea typeface="方正小标宋简体" pitchFamily="65" charset="-122"/>
              </a:rPr>
              <a:t>”</a:t>
            </a:r>
            <a:r>
              <a:rPr lang="zh-CN" altLang="en-US" sz="2400" b="1" dirty="0" smtClean="0">
                <a:latin typeface="方正小标宋简体" pitchFamily="65" charset="-122"/>
                <a:ea typeface="方正小标宋简体" pitchFamily="65" charset="-122"/>
              </a:rPr>
              <a:t>这段文字明白如话，今天看来，注入我们时代的理解，也不失其警示作用。</a:t>
            </a:r>
            <a:endParaRPr lang="en-US" altLang="zh-CN" sz="2400" b="1" dirty="0" smtClean="0">
              <a:latin typeface="方正小标宋简体" pitchFamily="65" charset="-122"/>
              <a:ea typeface="方正小标宋简体" pitchFamily="65" charset="-122"/>
            </a:endParaRPr>
          </a:p>
          <a:p>
            <a:r>
              <a:rPr lang="zh-CN" altLang="en-US" sz="2400" dirty="0" smtClean="0">
                <a:solidFill>
                  <a:srgbClr val="A92F2F"/>
                </a:solidFill>
                <a:latin typeface="方正小标宋简体" pitchFamily="65" charset="-122"/>
                <a:ea typeface="方正小标宋简体" pitchFamily="65" charset="-122"/>
              </a:rPr>
              <a:t>    </a:t>
            </a:r>
            <a:endParaRPr lang="en-US" altLang="zh-CN" sz="2400" dirty="0" smtClean="0">
              <a:solidFill>
                <a:srgbClr val="A92F2F"/>
              </a:solidFill>
              <a:latin typeface="方正小标宋简体" pitchFamily="65" charset="-122"/>
              <a:ea typeface="方正小标宋简体" pitchFamily="65" charset="-122"/>
            </a:endParaRPr>
          </a:p>
          <a:p>
            <a:r>
              <a:rPr lang="en-US" altLang="zh-CN" sz="2400" b="1" dirty="0" smtClean="0">
                <a:solidFill>
                  <a:srgbClr val="A92F2F"/>
                </a:solidFill>
                <a:latin typeface="方正小标宋简体" pitchFamily="65" charset="-122"/>
                <a:ea typeface="方正小标宋简体" pitchFamily="65" charset="-122"/>
              </a:rPr>
              <a:t>        </a:t>
            </a:r>
            <a:r>
              <a:rPr lang="zh-CN" altLang="en-US" sz="2400" b="1" dirty="0" smtClean="0">
                <a:solidFill>
                  <a:srgbClr val="A92F2F"/>
                </a:solidFill>
                <a:latin typeface="方正小标宋简体" pitchFamily="65" charset="-122"/>
                <a:ea typeface="方正小标宋简体" pitchFamily="65" charset="-122"/>
              </a:rPr>
              <a:t>营造风清气正的良好政治生态，既是党的纪律要求，更应是每一位党员干部自觉奋斗的目标。只有人人参与进来，人人争做净化党内政治生态的护林员，并充分发挥每一位护林员的作用，才能真正营造出风清气正的良好政治生态。</a:t>
            </a:r>
          </a:p>
          <a:p>
            <a:endParaRPr lang="zh-CN" altLang="en-US" dirty="0"/>
          </a:p>
        </p:txBody>
      </p:sp>
    </p:spTree>
    <p:extLst>
      <p:ext uri="{BB962C8B-B14F-4D97-AF65-F5344CB8AC3E}">
        <p14:creationId xmlns:p14="http://schemas.microsoft.com/office/powerpoint/2010/main" xmlns="" val="1852196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0413" cy="6857107"/>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flipH="1" flipV="1">
            <a:off x="-6350" y="0"/>
            <a:ext cx="12196763" cy="1213865"/>
          </a:xfrm>
          <a:prstGeom prst="rect">
            <a:avLst/>
          </a:prstGeom>
        </p:spPr>
      </p:pic>
      <p:sp>
        <p:nvSpPr>
          <p:cNvPr id="38" name="TextBox 5"/>
          <p:cNvSpPr txBox="1"/>
          <p:nvPr/>
        </p:nvSpPr>
        <p:spPr>
          <a:xfrm>
            <a:off x="1753571" y="3148037"/>
            <a:ext cx="4047153" cy="923330"/>
          </a:xfrm>
          <a:prstGeom prst="rect">
            <a:avLst/>
          </a:prstGeom>
          <a:noFill/>
        </p:spPr>
        <p:txBody>
          <a:bodyPr wrap="square" rtlCol="0">
            <a:spAutoFit/>
          </a:bodyPr>
          <a:lstStyle/>
          <a:p>
            <a:pPr algn="ctr" fontAlgn="base">
              <a:spcBef>
                <a:spcPct val="0"/>
              </a:spcBef>
              <a:spcAft>
                <a:spcPct val="0"/>
              </a:spcAft>
              <a:buFont typeface="Arial" pitchFamily="34" charset="0"/>
              <a:buNone/>
            </a:pPr>
            <a:r>
              <a:rPr lang="zh-CN" altLang="en-US" sz="5400" b="1" dirty="0" smtClean="0">
                <a:solidFill>
                  <a:srgbClr val="A92F2F"/>
                </a:solidFill>
                <a:latin typeface="微软雅黑"/>
                <a:ea typeface="微软雅黑"/>
              </a:rPr>
              <a:t>谢谢大家！</a:t>
            </a:r>
            <a:endParaRPr lang="zh-CN" altLang="en-US" sz="5400" b="1" dirty="0">
              <a:solidFill>
                <a:srgbClr val="A92F2F"/>
              </a:solidFill>
              <a:latin typeface="微软雅黑"/>
              <a:ea typeface="微软雅黑"/>
            </a:endParaRPr>
          </a:p>
        </p:txBody>
      </p:sp>
      <p:pic>
        <p:nvPicPr>
          <p:cNvPr id="39" name="Picture 6" descr="C:\Users\PC\Desktop\zqq\20158_0011_7.pn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75000"/>
                    </a14:imgEffect>
                    <a14:imgEffect>
                      <a14:brightnessContrast bright="20000" contrast="-9000"/>
                    </a14:imgEffect>
                  </a14:imgLayer>
                </a14:imgProps>
              </a:ext>
              <a:ext uri="{28A0092B-C50C-407E-A947-70E740481C1C}">
                <a14:useLocalDpi xmlns:a14="http://schemas.microsoft.com/office/drawing/2010/main" xmlns=""/>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图片 39"/>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2962143" y="1286579"/>
            <a:ext cx="1343157" cy="1375264"/>
          </a:xfrm>
          <a:prstGeom prst="rect">
            <a:avLst/>
          </a:prstGeom>
        </p:spPr>
      </p:pic>
      <p:pic>
        <p:nvPicPr>
          <p:cNvPr id="44" name="图片 43"/>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2630" y="0"/>
            <a:ext cx="6802041" cy="1932098"/>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 y="5644135"/>
            <a:ext cx="12196763" cy="1213865"/>
          </a:xfrm>
          <a:prstGeom prst="rect">
            <a:avLst/>
          </a:prstGeom>
        </p:spPr>
      </p:pic>
      <p:grpSp>
        <p:nvGrpSpPr>
          <p:cNvPr id="46" name="组合 45"/>
          <p:cNvGrpSpPr/>
          <p:nvPr/>
        </p:nvGrpSpPr>
        <p:grpSpPr>
          <a:xfrm>
            <a:off x="6351021" y="838368"/>
            <a:ext cx="2249922" cy="1633558"/>
            <a:chOff x="6935916" y="343637"/>
            <a:chExt cx="1713877" cy="1135367"/>
          </a:xfrm>
        </p:grpSpPr>
        <p:pic>
          <p:nvPicPr>
            <p:cNvPr id="47"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C:\Users\Administrator\Desktop\线稿长城11.pn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892404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0"/>
            <a:ext cx="12190413" cy="934348"/>
            <a:chOff x="0" y="116032"/>
            <a:chExt cx="12190413" cy="934348"/>
          </a:xfrm>
        </p:grpSpPr>
        <p:pic>
          <p:nvPicPr>
            <p:cNvPr id="4"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组合 4"/>
            <p:cNvGrpSpPr/>
            <p:nvPr/>
          </p:nvGrpSpPr>
          <p:grpSpPr>
            <a:xfrm>
              <a:off x="0" y="369419"/>
              <a:ext cx="12190413" cy="668719"/>
              <a:chOff x="0" y="511311"/>
              <a:chExt cx="12190413" cy="668719"/>
            </a:xfrm>
          </p:grpSpPr>
          <p:sp>
            <p:nvSpPr>
              <p:cNvPr id="6" name="矩形 5"/>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1810395" y="511311"/>
                <a:ext cx="184731" cy="461665"/>
              </a:xfrm>
              <a:prstGeom prst="rect">
                <a:avLst/>
              </a:prstGeom>
              <a:noFill/>
            </p:spPr>
            <p:txBody>
              <a:bodyPr wrap="none" rtlCol="0">
                <a:spAutoFit/>
              </a:bodyPr>
              <a:lstStyle/>
              <a:p>
                <a:endParaRPr lang="zh-CN" altLang="en-US" sz="2400" dirty="0">
                  <a:solidFill>
                    <a:srgbClr val="A92F2F"/>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a:off x="2159307" y="429658"/>
            <a:ext cx="5290606" cy="523220"/>
          </a:xfrm>
          <a:prstGeom prst="rect">
            <a:avLst/>
          </a:prstGeom>
        </p:spPr>
        <p:txBody>
          <a:bodyPr wrap="square">
            <a:spAutoFit/>
          </a:bodyPr>
          <a:lstStyle/>
          <a:p>
            <a:pPr lvl="0" fontAlgn="base">
              <a:spcBef>
                <a:spcPct val="0"/>
              </a:spcBef>
              <a:spcAft>
                <a:spcPct val="0"/>
              </a:spcAft>
            </a:pPr>
            <a:r>
              <a:rPr lang="zh-CN" altLang="zh-CN" sz="2800" b="1" dirty="0" smtClean="0">
                <a:latin typeface="Calibri" pitchFamily="34" charset="0"/>
                <a:ea typeface="宋体" pitchFamily="2" charset="-122"/>
                <a:cs typeface="宋体" pitchFamily="2" charset="-122"/>
              </a:rPr>
              <a:t>给政治上的</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两面人</a:t>
            </a:r>
            <a:r>
              <a:rPr lang="en-US" altLang="zh-CN" sz="2800" b="1" dirty="0" smtClean="0">
                <a:latin typeface="Calibri" pitchFamily="34" charset="0"/>
                <a:ea typeface="宋体" pitchFamily="2" charset="-122"/>
                <a:cs typeface="宋体" pitchFamily="2" charset="-122"/>
              </a:rPr>
              <a:t>"</a:t>
            </a:r>
            <a:r>
              <a:rPr lang="zh-CN" altLang="en-US" sz="2800" b="1" dirty="0" smtClean="0">
                <a:latin typeface="Calibri" pitchFamily="34" charset="0"/>
                <a:ea typeface="宋体" pitchFamily="2" charset="-122"/>
                <a:cs typeface="宋体" pitchFamily="2" charset="-122"/>
              </a:rPr>
              <a:t>画像</a:t>
            </a:r>
            <a:endParaRPr lang="zh-CN" altLang="en-US" sz="2800" b="1" dirty="0" smtClean="0">
              <a:latin typeface="Arial" pitchFamily="34" charset="0"/>
              <a:ea typeface="宋体" pitchFamily="2" charset="-122"/>
              <a:cs typeface="宋体" pitchFamily="2" charset="-122"/>
            </a:endParaRPr>
          </a:p>
        </p:txBody>
      </p:sp>
      <p:sp>
        <p:nvSpPr>
          <p:cNvPr id="153601" name="Rectangle 1"/>
          <p:cNvSpPr>
            <a:spLocks noChangeArrowheads="1"/>
          </p:cNvSpPr>
          <p:nvPr/>
        </p:nvSpPr>
        <p:spPr bwMode="auto">
          <a:xfrm>
            <a:off x="0" y="1257998"/>
            <a:ext cx="7702061"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画像</a:t>
            </a:r>
            <a:r>
              <a:rPr kumimoji="0" lang="en-US" altLang="zh-CN"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3</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：台上五湖四海 台下拉帮结派</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在政治“两面人”对政治生态造成的破坏中，最严重的、影响最大的就是选人用人方面的问题，也就是干部队伍中的遗毒问题。坚持五湖四海、任人唯贤，坚持德才兼备、以德为先，是我们党选人用人的优良传统和重要原则。但一些党员领导干部只将这些挂在嘴边，就是没有落实在行动上，看似坚持原则的背后实际是任人唯亲，大搞人身依附，排斥异己，“顺我者昌，逆我者亡”，拉山头、划圈子、搞帮派。甘肃省原省委常委、原副省长</a:t>
            </a:r>
            <a:r>
              <a:rPr kumimoji="0" lang="zh-CN" altLang="en-US" sz="20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虞海燕</a:t>
            </a:r>
            <a:r>
              <a:rPr kumimoji="0" lang="zh-CN" altLang="en-US" sz="20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在任兰州市委书记期间，多次强调“坚持正确的用人导向”“不搞‘小山头’‘小圈子’”，背后却把大量酒钢公司亲信调到兰州市核心部门、核心岗位任职，形成一个被称为“酒钢号”的“小圈子”，他还通过“培训”向青年干部灌输效忠他个人的观念，培植个人势力。</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3603" name="Picture 3" descr="http://www.lanzhou.cn/pic/0/10/28/56/10285678_999791.jpg"/>
          <p:cNvPicPr>
            <a:picLocks noChangeAspect="1" noChangeArrowheads="1"/>
          </p:cNvPicPr>
          <p:nvPr/>
        </p:nvPicPr>
        <p:blipFill>
          <a:blip r:embed="rId3" cstate="print"/>
          <a:srcRect/>
          <a:stretch>
            <a:fillRect/>
          </a:stretch>
        </p:blipFill>
        <p:spPr bwMode="auto">
          <a:xfrm>
            <a:off x="7983415" y="1629508"/>
            <a:ext cx="3925643" cy="370124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6298</TotalTime>
  <Words>8841</Words>
  <Application>Microsoft Office PowerPoint</Application>
  <PresentationFormat>自定义</PresentationFormat>
  <Paragraphs>507</Paragraphs>
  <Slides>81</Slides>
  <Notes>46</Notes>
  <HiddenSlides>0</HiddenSlides>
  <MMClips>0</MMClips>
  <ScaleCrop>false</ScaleCrop>
  <HeadingPairs>
    <vt:vector size="4" baseType="variant">
      <vt:variant>
        <vt:lpstr>主题</vt:lpstr>
      </vt:variant>
      <vt:variant>
        <vt:i4>1</vt:i4>
      </vt:variant>
      <vt:variant>
        <vt:lpstr>幻灯片标题</vt:lpstr>
      </vt:variant>
      <vt:variant>
        <vt:i4>81</vt:i4>
      </vt:variant>
    </vt:vector>
  </HeadingPairs>
  <TitlesOfParts>
    <vt:vector size="82"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反腐倡廉</dc:title>
  <dc:creator>USER</dc:creator>
  <cp:keywords>USER</cp:keywords>
  <dc:description>-</dc:description>
  <cp:lastModifiedBy>Administrator</cp:lastModifiedBy>
  <cp:revision>2992</cp:revision>
  <dcterms:created xsi:type="dcterms:W3CDTF">2015-12-01T09:06:39Z</dcterms:created>
  <dcterms:modified xsi:type="dcterms:W3CDTF">2018-07-04T02:08:41Z</dcterms:modified>
</cp:coreProperties>
</file>